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88" r:id="rId2"/>
    <p:sldId id="294" r:id="rId3"/>
    <p:sldId id="289" r:id="rId4"/>
    <p:sldId id="290" r:id="rId5"/>
    <p:sldId id="291" r:id="rId6"/>
    <p:sldId id="292" r:id="rId7"/>
    <p:sldId id="293" r:id="rId8"/>
    <p:sldId id="301" r:id="rId9"/>
    <p:sldId id="295" r:id="rId10"/>
    <p:sldId id="270" r:id="rId11"/>
    <p:sldId id="271" r:id="rId12"/>
    <p:sldId id="296" r:id="rId13"/>
    <p:sldId id="297" r:id="rId14"/>
    <p:sldId id="298" r:id="rId15"/>
    <p:sldId id="299" r:id="rId16"/>
    <p:sldId id="300" r:id="rId17"/>
    <p:sldId id="30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7A"/>
    <a:srgbClr val="990A1E"/>
    <a:srgbClr val="004293"/>
    <a:srgbClr val="0016E4"/>
    <a:srgbClr val="FF00FF"/>
    <a:srgbClr val="000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26"/>
  </p:normalViewPr>
  <p:slideViewPr>
    <p:cSldViewPr snapToGrid="0">
      <p:cViewPr varScale="1">
        <p:scale>
          <a:sx n="117" d="100"/>
          <a:sy n="117" d="100"/>
        </p:scale>
        <p:origin x="600" y="168"/>
      </p:cViewPr>
      <p:guideLst/>
    </p:cSldViewPr>
  </p:slideViewPr>
  <p:notesTextViewPr>
    <p:cViewPr>
      <p:scale>
        <a:sx n="1" d="1"/>
        <a:sy n="1" d="1"/>
      </p:scale>
      <p:origin x="0" y="0"/>
    </p:cViewPr>
  </p:notesTextViewPr>
  <p:notesViewPr>
    <p:cSldViewPr snapToGrid="0">
      <p:cViewPr varScale="1">
        <p:scale>
          <a:sx n="96" d="100"/>
          <a:sy n="96" d="100"/>
        </p:scale>
        <p:origin x="4022"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5FE926-70F9-490E-9DE8-EF1D27FB5603}" type="datetimeFigureOut">
              <a:rPr lang="zh-CN" altLang="en-US" smtClean="0"/>
              <a:t>2024/11/25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2EEAFA-8F8B-4796-8491-85DAC0F7A4DF}" type="slidenum">
              <a:rPr lang="zh-CN" altLang="en-US" smtClean="0"/>
              <a:t>‹#›</a:t>
            </a:fld>
            <a:endParaRPr lang="zh-CN" altLang="en-US"/>
          </a:p>
        </p:txBody>
      </p:sp>
    </p:spTree>
    <p:extLst>
      <p:ext uri="{BB962C8B-B14F-4D97-AF65-F5344CB8AC3E}">
        <p14:creationId xmlns:p14="http://schemas.microsoft.com/office/powerpoint/2010/main" val="1891619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74B49-507D-48FA-86F8-029383FEF81B}" type="datetimeFigureOut">
              <a:rPr lang="zh-CN" altLang="en-US" smtClean="0"/>
              <a:t>2024/11/25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C89C4-5DDE-4610-A2EC-3C87D035CBAE}" type="slidenum">
              <a:rPr lang="zh-CN" altLang="en-US" smtClean="0"/>
              <a:t>‹#›</a:t>
            </a:fld>
            <a:endParaRPr lang="zh-CN" altLang="en-US"/>
          </a:p>
        </p:txBody>
      </p:sp>
    </p:spTree>
    <p:extLst>
      <p:ext uri="{BB962C8B-B14F-4D97-AF65-F5344CB8AC3E}">
        <p14:creationId xmlns:p14="http://schemas.microsoft.com/office/powerpoint/2010/main" val="3584788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4C89C4-5DDE-4610-A2EC-3C87D035CBAE}" type="slidenum">
              <a:rPr lang="zh-CN" altLang="en-US" smtClean="0"/>
              <a:t>3</a:t>
            </a:fld>
            <a:endParaRPr lang="zh-CN" altLang="en-US"/>
          </a:p>
        </p:txBody>
      </p:sp>
    </p:spTree>
    <p:extLst>
      <p:ext uri="{BB962C8B-B14F-4D97-AF65-F5344CB8AC3E}">
        <p14:creationId xmlns:p14="http://schemas.microsoft.com/office/powerpoint/2010/main" val="311796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4C89C4-5DDE-4610-A2EC-3C87D035CBAE}" type="slidenum">
              <a:rPr lang="zh-CN" altLang="en-US" smtClean="0"/>
              <a:t>10</a:t>
            </a:fld>
            <a:endParaRPr lang="zh-CN" altLang="en-US"/>
          </a:p>
        </p:txBody>
      </p:sp>
    </p:spTree>
    <p:extLst>
      <p:ext uri="{BB962C8B-B14F-4D97-AF65-F5344CB8AC3E}">
        <p14:creationId xmlns:p14="http://schemas.microsoft.com/office/powerpoint/2010/main" val="23961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4C89C4-5DDE-4610-A2EC-3C87D035CBAE}" type="slidenum">
              <a:rPr lang="zh-CN" altLang="en-US" smtClean="0"/>
              <a:t>16</a:t>
            </a:fld>
            <a:endParaRPr lang="zh-CN" altLang="en-US"/>
          </a:p>
        </p:txBody>
      </p:sp>
    </p:spTree>
    <p:extLst>
      <p:ext uri="{BB962C8B-B14F-4D97-AF65-F5344CB8AC3E}">
        <p14:creationId xmlns:p14="http://schemas.microsoft.com/office/powerpoint/2010/main" val="1186394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4C89C4-5DDE-4610-A2EC-3C87D035CBAE}" type="slidenum">
              <a:rPr lang="zh-CN" altLang="en-US" smtClean="0"/>
              <a:t>17</a:t>
            </a:fld>
            <a:endParaRPr lang="zh-CN" altLang="en-US"/>
          </a:p>
        </p:txBody>
      </p:sp>
    </p:spTree>
    <p:extLst>
      <p:ext uri="{BB962C8B-B14F-4D97-AF65-F5344CB8AC3E}">
        <p14:creationId xmlns:p14="http://schemas.microsoft.com/office/powerpoint/2010/main" val="3598091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结尾">
    <p:bg>
      <p:bgPr>
        <a:gradFill>
          <a:gsLst>
            <a:gs pos="0">
              <a:schemeClr val="accent1">
                <a:lumMod val="40000"/>
                <a:lumOff val="60000"/>
              </a:schemeClr>
            </a:gs>
            <a:gs pos="100000">
              <a:srgbClr val="168FFF"/>
            </a:gs>
            <a:gs pos="100000">
              <a:srgbClr val="16A7FF"/>
            </a:gs>
          </a:gsLst>
          <a:lin ang="19500000" scaled="0"/>
        </a:gradFill>
        <a:effectLst/>
      </p:bgPr>
    </p:bg>
    <p:spTree>
      <p:nvGrpSpPr>
        <p:cNvPr id="1" name=""/>
        <p:cNvGrpSpPr/>
        <p:nvPr/>
      </p:nvGrpSpPr>
      <p:grpSpPr>
        <a:xfrm>
          <a:off x="0" y="0"/>
          <a:ext cx="0" cy="0"/>
          <a:chOff x="0" y="0"/>
          <a:chExt cx="0" cy="0"/>
        </a:xfrm>
      </p:grpSpPr>
      <p:pic>
        <p:nvPicPr>
          <p:cNvPr id="6" name="图像" descr="图像"/>
          <p:cNvPicPr>
            <a:picLocks/>
          </p:cNvPicPr>
          <p:nvPr userDrawn="1"/>
        </p:nvPicPr>
        <p:blipFill>
          <a:blip r:embed="rId2">
            <a:alphaModFix amt="80126"/>
          </a:blip>
          <a:stretch>
            <a:fillRect/>
          </a:stretch>
        </p:blipFill>
        <p:spPr>
          <a:xfrm>
            <a:off x="2470923" y="0"/>
            <a:ext cx="6858000" cy="6858000"/>
          </a:xfrm>
          <a:prstGeom prst="rect">
            <a:avLst/>
          </a:prstGeom>
          <a:ln w="12700">
            <a:miter lim="400000"/>
          </a:ln>
        </p:spPr>
      </p:pic>
    </p:spTree>
    <p:extLst>
      <p:ext uri="{BB962C8B-B14F-4D97-AF65-F5344CB8AC3E}">
        <p14:creationId xmlns:p14="http://schemas.microsoft.com/office/powerpoint/2010/main" val="3364296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论文首页+Intro">
    <p:spTree>
      <p:nvGrpSpPr>
        <p:cNvPr id="1" name=""/>
        <p:cNvGrpSpPr/>
        <p:nvPr/>
      </p:nvGrpSpPr>
      <p:grpSpPr>
        <a:xfrm>
          <a:off x="0" y="0"/>
          <a:ext cx="0" cy="0"/>
          <a:chOff x="0" y="0"/>
          <a:chExt cx="0" cy="0"/>
        </a:xfrm>
      </p:grpSpPr>
      <p:sp>
        <p:nvSpPr>
          <p:cNvPr id="17" name="文本占位符 15"/>
          <p:cNvSpPr>
            <a:spLocks noGrp="1"/>
          </p:cNvSpPr>
          <p:nvPr>
            <p:ph type="body" sz="quarter" idx="14"/>
          </p:nvPr>
        </p:nvSpPr>
        <p:spPr>
          <a:xfrm>
            <a:off x="457194" y="5988693"/>
            <a:ext cx="11277612" cy="504181"/>
          </a:xfrm>
        </p:spPr>
        <p:txBody>
          <a:bodyPr>
            <a:normAutofit/>
          </a:bodyPr>
          <a:lstStyle>
            <a:lvl1pPr marL="0" indent="0" algn="l" defTabSz="914400" rtl="0" eaLnBrk="1" latinLnBrk="0" hangingPunct="1">
              <a:lnSpc>
                <a:spcPct val="120000"/>
              </a:lnSpc>
              <a:buNone/>
              <a:defRPr lang="zh-CN" altLang="en-US" sz="1200" b="1" kern="1200" dirty="0" smtClean="0">
                <a:solidFill>
                  <a:schemeClr val="tx1"/>
                </a:solidFill>
                <a:latin typeface="Century" panose="02040604050505020304" pitchFamily="18" charset="0"/>
                <a:ea typeface="Century" panose="02040604050505020304" pitchFamily="18" charset="0"/>
                <a:cs typeface="Times New Roman" panose="020206030504050203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24" name="日期占位符 23"/>
          <p:cNvSpPr>
            <a:spLocks noGrp="1"/>
          </p:cNvSpPr>
          <p:nvPr>
            <p:ph type="dt" sz="half" idx="15"/>
          </p:nvPr>
        </p:nvSpPr>
        <p:spPr/>
        <p:txBody>
          <a:bodyPr/>
          <a:lstStyle/>
          <a:p>
            <a:fld id="{FCB57C9B-1AB3-41D2-9156-FD93C118F9FA}" type="datetimeFigureOut">
              <a:rPr lang="zh-CN" altLang="en-US" smtClean="0"/>
              <a:pPr/>
              <a:t>2024/11/25</a:t>
            </a:fld>
            <a:endParaRPr lang="zh-CN" altLang="en-US" dirty="0"/>
          </a:p>
        </p:txBody>
      </p:sp>
      <p:sp>
        <p:nvSpPr>
          <p:cNvPr id="25" name="页脚占位符 24"/>
          <p:cNvSpPr>
            <a:spLocks noGrp="1"/>
          </p:cNvSpPr>
          <p:nvPr>
            <p:ph type="ftr" sz="quarter" idx="16"/>
          </p:nvPr>
        </p:nvSpPr>
        <p:spPr/>
        <p:txBody>
          <a:bodyPr/>
          <a:lstStyle/>
          <a:p>
            <a:r>
              <a:rPr lang="en-US"/>
              <a:t>DUAN YUE</a:t>
            </a:r>
            <a:endParaRPr lang="en-US" dirty="0"/>
          </a:p>
        </p:txBody>
      </p:sp>
      <p:sp>
        <p:nvSpPr>
          <p:cNvPr id="26" name="灯片编号占位符 25"/>
          <p:cNvSpPr>
            <a:spLocks noGrp="1"/>
          </p:cNvSpPr>
          <p:nvPr>
            <p:ph type="sldNum" sz="quarter" idx="17"/>
          </p:nvPr>
        </p:nvSpPr>
        <p:spPr/>
        <p:txBody>
          <a:bodyPr/>
          <a:lstStyle/>
          <a:p>
            <a:fld id="{BD7B7DEF-32A6-4726-9A7A-B5A8566717F7}" type="slidenum">
              <a:rPr lang="en-US" altLang="zh-CN" smtClean="0"/>
              <a:pPr/>
              <a:t>‹#›</a:t>
            </a:fld>
            <a:endParaRPr lang="en-US" dirty="0"/>
          </a:p>
        </p:txBody>
      </p:sp>
      <p:sp>
        <p:nvSpPr>
          <p:cNvPr id="4" name="图片占位符 3"/>
          <p:cNvSpPr>
            <a:spLocks noGrp="1"/>
          </p:cNvSpPr>
          <p:nvPr>
            <p:ph type="pic" sz="quarter" idx="18"/>
          </p:nvPr>
        </p:nvSpPr>
        <p:spPr>
          <a:xfrm>
            <a:off x="0" y="0"/>
            <a:ext cx="3200400" cy="1335088"/>
          </a:xfrm>
        </p:spPr>
        <p:txBody>
          <a:bodyPr/>
          <a:lstStyle>
            <a:lvl1pPr marL="0" indent="0">
              <a:buNone/>
              <a:defRPr/>
            </a:lvl1pPr>
          </a:lstStyle>
          <a:p>
            <a:endParaRPr lang="zh-CN" altLang="en-US" dirty="0"/>
          </a:p>
        </p:txBody>
      </p:sp>
      <p:sp>
        <p:nvSpPr>
          <p:cNvPr id="6" name="文本占位符 5"/>
          <p:cNvSpPr>
            <a:spLocks noGrp="1"/>
          </p:cNvSpPr>
          <p:nvPr>
            <p:ph type="body" sz="quarter" idx="19"/>
          </p:nvPr>
        </p:nvSpPr>
        <p:spPr>
          <a:xfrm>
            <a:off x="0" y="1447800"/>
            <a:ext cx="12192000" cy="1196975"/>
          </a:xfrm>
        </p:spPr>
        <p:txBody>
          <a:bodyPr>
            <a:normAutofit/>
          </a:bodyPr>
          <a:lstStyle>
            <a:lvl1pPr marL="0" indent="0" algn="ctr">
              <a:buNone/>
              <a:defRPr lang="zh-CN" altLang="en-US" sz="2800" b="1" kern="1200" dirty="0" smtClean="0">
                <a:solidFill>
                  <a:schemeClr val="tx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defRPr>
            </a:lvl1pPr>
          </a:lstStyle>
          <a:p>
            <a:pPr lvl="0"/>
            <a:r>
              <a:rPr lang="zh-CN" altLang="en-US" dirty="0"/>
              <a:t>编辑母版文本样式</a:t>
            </a:r>
          </a:p>
        </p:txBody>
      </p:sp>
      <p:sp>
        <p:nvSpPr>
          <p:cNvPr id="14" name="图片占位符 3"/>
          <p:cNvSpPr>
            <a:spLocks noGrp="1"/>
          </p:cNvSpPr>
          <p:nvPr>
            <p:ph type="pic" sz="quarter" idx="20"/>
          </p:nvPr>
        </p:nvSpPr>
        <p:spPr>
          <a:xfrm>
            <a:off x="3200394" y="0"/>
            <a:ext cx="8991606" cy="1335088"/>
          </a:xfrm>
        </p:spPr>
        <p:txBody>
          <a:bodyPr/>
          <a:lstStyle>
            <a:lvl1pPr marL="0" indent="0">
              <a:buNone/>
              <a:defRPr/>
            </a:lvl1pPr>
          </a:lstStyle>
          <a:p>
            <a:endParaRPr lang="zh-CN" altLang="en-US" dirty="0"/>
          </a:p>
        </p:txBody>
      </p:sp>
      <p:sp>
        <p:nvSpPr>
          <p:cNvPr id="19" name="文本占位符 15"/>
          <p:cNvSpPr>
            <a:spLocks noGrp="1"/>
          </p:cNvSpPr>
          <p:nvPr>
            <p:ph type="body" sz="quarter" idx="13"/>
          </p:nvPr>
        </p:nvSpPr>
        <p:spPr>
          <a:xfrm>
            <a:off x="647697" y="2245995"/>
            <a:ext cx="10896606" cy="595312"/>
          </a:xfrm>
        </p:spPr>
        <p:txBody>
          <a:bodyPr>
            <a:noAutofit/>
          </a:bodyPr>
          <a:lstStyle>
            <a:lvl1pPr marL="0" indent="0" algn="ctr" defTabSz="914400" rtl="0" eaLnBrk="1" latinLnBrk="0" hangingPunct="1">
              <a:lnSpc>
                <a:spcPct val="150000"/>
              </a:lnSpc>
              <a:buNone/>
              <a:defRPr lang="zh-CN" altLang="en-US" sz="2800" b="1" kern="120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编辑母版文本样式</a:t>
            </a:r>
          </a:p>
        </p:txBody>
      </p:sp>
    </p:spTree>
    <p:extLst>
      <p:ext uri="{BB962C8B-B14F-4D97-AF65-F5344CB8AC3E}">
        <p14:creationId xmlns:p14="http://schemas.microsoft.com/office/powerpoint/2010/main" val="1812909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论文首页+Intro">
    <p:spTree>
      <p:nvGrpSpPr>
        <p:cNvPr id="1" name=""/>
        <p:cNvGrpSpPr/>
        <p:nvPr/>
      </p:nvGrpSpPr>
      <p:grpSpPr>
        <a:xfrm>
          <a:off x="0" y="0"/>
          <a:ext cx="0" cy="0"/>
          <a:chOff x="0" y="0"/>
          <a:chExt cx="0" cy="0"/>
        </a:xfrm>
      </p:grpSpPr>
      <p:sp>
        <p:nvSpPr>
          <p:cNvPr id="24" name="日期占位符 23"/>
          <p:cNvSpPr>
            <a:spLocks noGrp="1"/>
          </p:cNvSpPr>
          <p:nvPr>
            <p:ph type="dt" sz="half" idx="15"/>
          </p:nvPr>
        </p:nvSpPr>
        <p:spPr/>
        <p:txBody>
          <a:bodyPr/>
          <a:lstStyle/>
          <a:p>
            <a:fld id="{FCB57C9B-1AB3-41D2-9156-FD93C118F9FA}" type="datetimeFigureOut">
              <a:rPr lang="zh-CN" altLang="en-US" smtClean="0"/>
              <a:pPr/>
              <a:t>2024/11/25</a:t>
            </a:fld>
            <a:endParaRPr lang="zh-CN" altLang="en-US" dirty="0"/>
          </a:p>
        </p:txBody>
      </p:sp>
      <p:sp>
        <p:nvSpPr>
          <p:cNvPr id="25" name="页脚占位符 24"/>
          <p:cNvSpPr>
            <a:spLocks noGrp="1"/>
          </p:cNvSpPr>
          <p:nvPr>
            <p:ph type="ftr" sz="quarter" idx="16"/>
          </p:nvPr>
        </p:nvSpPr>
        <p:spPr/>
        <p:txBody>
          <a:bodyPr/>
          <a:lstStyle/>
          <a:p>
            <a:r>
              <a:rPr lang="en-US"/>
              <a:t>DUAN YUE</a:t>
            </a:r>
            <a:endParaRPr lang="en-US" dirty="0"/>
          </a:p>
        </p:txBody>
      </p:sp>
      <p:sp>
        <p:nvSpPr>
          <p:cNvPr id="26" name="灯片编号占位符 25"/>
          <p:cNvSpPr>
            <a:spLocks noGrp="1"/>
          </p:cNvSpPr>
          <p:nvPr>
            <p:ph type="sldNum" sz="quarter" idx="17"/>
          </p:nvPr>
        </p:nvSpPr>
        <p:spPr/>
        <p:txBody>
          <a:bodyPr/>
          <a:lstStyle/>
          <a:p>
            <a:fld id="{BD7B7DEF-32A6-4726-9A7A-B5A8566717F7}" type="slidenum">
              <a:rPr lang="en-US" altLang="zh-CN" smtClean="0"/>
              <a:pPr/>
              <a:t>‹#›</a:t>
            </a:fld>
            <a:endParaRPr lang="en-US" dirty="0"/>
          </a:p>
        </p:txBody>
      </p:sp>
      <p:sp>
        <p:nvSpPr>
          <p:cNvPr id="4" name="图片占位符 3"/>
          <p:cNvSpPr>
            <a:spLocks noGrp="1"/>
          </p:cNvSpPr>
          <p:nvPr>
            <p:ph type="pic" sz="quarter" idx="18"/>
          </p:nvPr>
        </p:nvSpPr>
        <p:spPr>
          <a:xfrm>
            <a:off x="0" y="0"/>
            <a:ext cx="3200400" cy="1335088"/>
          </a:xfrm>
        </p:spPr>
        <p:txBody>
          <a:bodyPr/>
          <a:lstStyle>
            <a:lvl1pPr marL="0" indent="0">
              <a:buNone/>
              <a:defRPr/>
            </a:lvl1pPr>
          </a:lstStyle>
          <a:p>
            <a:endParaRPr lang="zh-CN" altLang="en-US" dirty="0"/>
          </a:p>
        </p:txBody>
      </p:sp>
      <p:sp>
        <p:nvSpPr>
          <p:cNvPr id="6" name="文本占位符 5"/>
          <p:cNvSpPr>
            <a:spLocks noGrp="1"/>
          </p:cNvSpPr>
          <p:nvPr>
            <p:ph type="body" sz="quarter" idx="19"/>
          </p:nvPr>
        </p:nvSpPr>
        <p:spPr>
          <a:xfrm>
            <a:off x="0" y="2084744"/>
            <a:ext cx="12192000" cy="1076571"/>
          </a:xfrm>
        </p:spPr>
        <p:txBody>
          <a:bodyPr>
            <a:normAutofit/>
          </a:bodyPr>
          <a:lstStyle>
            <a:lvl1pPr marL="0" indent="0" algn="ctr">
              <a:buNone/>
              <a:defRPr lang="zh-CN" altLang="en-US" sz="2800" b="1" kern="1200" dirty="0" smtClean="0">
                <a:solidFill>
                  <a:schemeClr val="tx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defRPr>
            </a:lvl1pPr>
          </a:lstStyle>
          <a:p>
            <a:pPr lvl="0"/>
            <a:r>
              <a:rPr lang="zh-CN" altLang="en-US" dirty="0"/>
              <a:t>编辑母版文本样式</a:t>
            </a:r>
          </a:p>
        </p:txBody>
      </p:sp>
      <p:sp>
        <p:nvSpPr>
          <p:cNvPr id="14" name="图片占位符 3"/>
          <p:cNvSpPr>
            <a:spLocks noGrp="1"/>
          </p:cNvSpPr>
          <p:nvPr>
            <p:ph type="pic" sz="quarter" idx="20"/>
          </p:nvPr>
        </p:nvSpPr>
        <p:spPr>
          <a:xfrm>
            <a:off x="3200394" y="0"/>
            <a:ext cx="8991606" cy="1335088"/>
          </a:xfrm>
        </p:spPr>
        <p:txBody>
          <a:bodyPr/>
          <a:lstStyle>
            <a:lvl1pPr marL="0" indent="0">
              <a:buNone/>
              <a:defRPr/>
            </a:lvl1pPr>
          </a:lstStyle>
          <a:p>
            <a:endParaRPr lang="zh-CN" altLang="en-US" dirty="0"/>
          </a:p>
        </p:txBody>
      </p:sp>
      <p:sp>
        <p:nvSpPr>
          <p:cNvPr id="3" name="文本占位符 5">
            <a:extLst>
              <a:ext uri="{FF2B5EF4-FFF2-40B4-BE49-F238E27FC236}">
                <a16:creationId xmlns:a16="http://schemas.microsoft.com/office/drawing/2014/main" id="{00CEAEB7-D5D6-664F-89F5-E6DF5653E483}"/>
              </a:ext>
            </a:extLst>
          </p:cNvPr>
          <p:cNvSpPr>
            <a:spLocks noGrp="1"/>
          </p:cNvSpPr>
          <p:nvPr>
            <p:ph type="body" sz="quarter" idx="21"/>
          </p:nvPr>
        </p:nvSpPr>
        <p:spPr>
          <a:xfrm>
            <a:off x="0" y="3175149"/>
            <a:ext cx="12192000" cy="365125"/>
          </a:xfrm>
        </p:spPr>
        <p:txBody>
          <a:bodyPr>
            <a:normAutofit/>
          </a:bodyPr>
          <a:lstStyle>
            <a:lvl1pPr marL="0" indent="0" algn="ctr">
              <a:buNone/>
              <a:defRPr lang="zh-CN" altLang="en-US" sz="2000" b="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defRPr>
            </a:lvl1pPr>
          </a:lstStyle>
          <a:p>
            <a:pPr lvl="0"/>
            <a:r>
              <a:rPr lang="zh-CN" altLang="en-US" dirty="0"/>
              <a:t>编辑母版文本样式</a:t>
            </a:r>
          </a:p>
        </p:txBody>
      </p:sp>
      <p:sp>
        <p:nvSpPr>
          <p:cNvPr id="5" name="文本占位符 5">
            <a:extLst>
              <a:ext uri="{FF2B5EF4-FFF2-40B4-BE49-F238E27FC236}">
                <a16:creationId xmlns:a16="http://schemas.microsoft.com/office/drawing/2014/main" id="{BACFBF46-7296-074F-F26A-5962437AFC4D}"/>
              </a:ext>
            </a:extLst>
          </p:cNvPr>
          <p:cNvSpPr>
            <a:spLocks noGrp="1"/>
          </p:cNvSpPr>
          <p:nvPr>
            <p:ph type="body" sz="quarter" idx="22"/>
          </p:nvPr>
        </p:nvSpPr>
        <p:spPr>
          <a:xfrm>
            <a:off x="0" y="3556531"/>
            <a:ext cx="12192000" cy="365125"/>
          </a:xfrm>
        </p:spPr>
        <p:txBody>
          <a:bodyPr>
            <a:normAutofit/>
          </a:bodyPr>
          <a:lstStyle>
            <a:lvl1pPr marL="0" indent="0" algn="ctr">
              <a:buNone/>
              <a:defRPr lang="zh-CN" altLang="en-US" sz="1800" b="0" i="1"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defRPr>
            </a:lvl1pPr>
          </a:lstStyle>
          <a:p>
            <a:pPr lvl="0"/>
            <a:r>
              <a:rPr lang="zh-CN" altLang="en-US" dirty="0"/>
              <a:t>编辑母版文本样式</a:t>
            </a:r>
          </a:p>
        </p:txBody>
      </p:sp>
      <p:sp>
        <p:nvSpPr>
          <p:cNvPr id="8" name="文本占位符 5">
            <a:extLst>
              <a:ext uri="{FF2B5EF4-FFF2-40B4-BE49-F238E27FC236}">
                <a16:creationId xmlns:a16="http://schemas.microsoft.com/office/drawing/2014/main" id="{36F115A9-BDC1-908B-F90C-29C2DF2195FD}"/>
              </a:ext>
            </a:extLst>
          </p:cNvPr>
          <p:cNvSpPr>
            <a:spLocks noGrp="1"/>
          </p:cNvSpPr>
          <p:nvPr>
            <p:ph type="body" sz="quarter" idx="23"/>
          </p:nvPr>
        </p:nvSpPr>
        <p:spPr>
          <a:xfrm>
            <a:off x="0" y="4671313"/>
            <a:ext cx="12192000" cy="1821562"/>
          </a:xfrm>
        </p:spPr>
        <p:txBody>
          <a:bodyPr>
            <a:normAutofit/>
          </a:bodyPr>
          <a:lstStyle>
            <a:lvl1pPr marL="0" indent="0" algn="ctr">
              <a:buNone/>
              <a:defRPr lang="zh-CN" altLang="en-US" sz="2000" b="0" kern="1200" dirty="0" smtClean="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defRPr>
            </a:lvl1pPr>
          </a:lstStyle>
          <a:p>
            <a:pPr lvl="0"/>
            <a:r>
              <a:rPr lang="zh-CN" altLang="en-US" dirty="0"/>
              <a:t>编辑母版文本样式</a:t>
            </a:r>
          </a:p>
        </p:txBody>
      </p:sp>
    </p:spTree>
    <p:extLst>
      <p:ext uri="{BB962C8B-B14F-4D97-AF65-F5344CB8AC3E}">
        <p14:creationId xmlns:p14="http://schemas.microsoft.com/office/powerpoint/2010/main" val="53141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居中">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B57C9B-1AB3-41D2-9156-FD93C118F9FA}" type="datetimeFigureOut">
              <a:rPr lang="zh-CN" altLang="en-US" smtClean="0"/>
              <a:pPr/>
              <a:t>2024/11/25</a:t>
            </a:fld>
            <a:endParaRPr lang="zh-CN" altLang="en-US" dirty="0"/>
          </a:p>
        </p:txBody>
      </p:sp>
      <p:sp>
        <p:nvSpPr>
          <p:cNvPr id="4" name="页脚占位符 3"/>
          <p:cNvSpPr>
            <a:spLocks noGrp="1"/>
          </p:cNvSpPr>
          <p:nvPr>
            <p:ph type="ftr" sz="quarter" idx="11"/>
          </p:nvPr>
        </p:nvSpPr>
        <p:spPr/>
        <p:txBody>
          <a:bodyPr/>
          <a:lstStyle/>
          <a:p>
            <a:r>
              <a:rPr lang="en-US"/>
              <a:t>DUAN YUE</a:t>
            </a:r>
            <a:endParaRPr lang="en-US" dirty="0"/>
          </a:p>
        </p:txBody>
      </p:sp>
      <p:sp>
        <p:nvSpPr>
          <p:cNvPr id="5" name="灯片编号占位符 4"/>
          <p:cNvSpPr>
            <a:spLocks noGrp="1"/>
          </p:cNvSpPr>
          <p:nvPr>
            <p:ph type="sldNum" sz="quarter" idx="12"/>
          </p:nvPr>
        </p:nvSpPr>
        <p:spPr/>
        <p:txBody>
          <a:bodyPr/>
          <a:lstStyle/>
          <a:p>
            <a:fld id="{BD7B7DEF-32A6-4726-9A7A-B5A8566717F7}" type="slidenum">
              <a:rPr lang="en-US" altLang="zh-CN" smtClean="0"/>
              <a:pPr/>
              <a:t>‹#›</a:t>
            </a:fld>
            <a:endParaRPr lang="en-US" dirty="0"/>
          </a:p>
        </p:txBody>
      </p:sp>
      <p:sp>
        <p:nvSpPr>
          <p:cNvPr id="10" name="文本占位符 15"/>
          <p:cNvSpPr>
            <a:spLocks noGrp="1"/>
          </p:cNvSpPr>
          <p:nvPr>
            <p:ph type="body" sz="quarter" idx="13"/>
          </p:nvPr>
        </p:nvSpPr>
        <p:spPr>
          <a:xfrm>
            <a:off x="647697" y="927811"/>
            <a:ext cx="10896606" cy="595312"/>
          </a:xfrm>
        </p:spPr>
        <p:txBody>
          <a:bodyPr>
            <a:noAutofit/>
          </a:bodyPr>
          <a:lstStyle>
            <a:lvl1pPr marL="0" indent="0" algn="ctr" defTabSz="914400" rtl="0" eaLnBrk="1" latinLnBrk="0" hangingPunct="1">
              <a:lnSpc>
                <a:spcPct val="150000"/>
              </a:lnSpc>
              <a:buNone/>
              <a:defRPr lang="zh-CN" altLang="en-US" sz="2800" b="1" kern="120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编辑母版文本样式</a:t>
            </a:r>
          </a:p>
        </p:txBody>
      </p:sp>
      <p:sp>
        <p:nvSpPr>
          <p:cNvPr id="11" name="文本占位符 15"/>
          <p:cNvSpPr>
            <a:spLocks noGrp="1"/>
          </p:cNvSpPr>
          <p:nvPr>
            <p:ph type="body" sz="quarter" idx="14"/>
          </p:nvPr>
        </p:nvSpPr>
        <p:spPr>
          <a:xfrm>
            <a:off x="647697" y="1523123"/>
            <a:ext cx="10896606" cy="595312"/>
          </a:xfrm>
        </p:spPr>
        <p:txBody>
          <a:bodyPr>
            <a:noAutofit/>
          </a:bodyPr>
          <a:lstStyle>
            <a:lvl1pPr marL="0" indent="0" algn="ctr" defTabSz="914400" rtl="0" eaLnBrk="1" latinLnBrk="0" hangingPunct="1">
              <a:lnSpc>
                <a:spcPct val="150000"/>
              </a:lnSpc>
              <a:buFont typeface="Arial" panose="020B0604020202020204" pitchFamily="34" charset="0"/>
              <a:buNone/>
              <a:defRPr lang="zh-CN" altLang="en-US" sz="2000" b="1" kern="1200" dirty="0" smtClean="0">
                <a:solidFill>
                  <a:schemeClr val="tx1"/>
                </a:solidFill>
                <a:latin typeface="华文楷体" panose="02010600040101010101" pitchFamily="2" charset="-122"/>
                <a:ea typeface="华文楷体" panose="02010600040101010101" pitchFamily="2" charset="-122"/>
                <a:cs typeface="华文楷体"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8" name="直接连接符 8"/>
          <p:cNvSpPr/>
          <p:nvPr userDrawn="1"/>
        </p:nvSpPr>
        <p:spPr>
          <a:xfrm flipV="1">
            <a:off x="-2" y="853139"/>
            <a:ext cx="12192003" cy="30485"/>
          </a:xfrm>
          <a:prstGeom prst="line">
            <a:avLst/>
          </a:prstGeom>
          <a:ln w="25400">
            <a:solidFill>
              <a:srgbClr val="7030A0"/>
            </a:solidFill>
            <a:miter/>
          </a:ln>
        </p:spPr>
        <p:txBody>
          <a:bodyPr lIns="45719" rIns="45719"/>
          <a:lstStyle/>
          <a:p>
            <a:endParaRPr sz="1800"/>
          </a:p>
        </p:txBody>
      </p:sp>
      <p:pic>
        <p:nvPicPr>
          <p:cNvPr id="9" name="图片 8"/>
          <p:cNvPicPr>
            <a:picLocks noChangeAspect="1"/>
          </p:cNvPicPr>
          <p:nvPr userDrawn="1"/>
        </p:nvPicPr>
        <p:blipFill>
          <a:blip r:embed="rId2"/>
          <a:stretch>
            <a:fillRect/>
          </a:stretch>
        </p:blipFill>
        <p:spPr>
          <a:xfrm>
            <a:off x="9912016" y="120813"/>
            <a:ext cx="2178718" cy="664517"/>
          </a:xfrm>
          <a:prstGeom prst="rect">
            <a:avLst/>
          </a:prstGeom>
        </p:spPr>
      </p:pic>
      <p:sp>
        <p:nvSpPr>
          <p:cNvPr id="7" name="标题 6"/>
          <p:cNvSpPr>
            <a:spLocks noGrp="1"/>
          </p:cNvSpPr>
          <p:nvPr>
            <p:ph type="title"/>
          </p:nvPr>
        </p:nvSpPr>
        <p:spPr>
          <a:xfrm>
            <a:off x="647697" y="8977"/>
            <a:ext cx="7734300" cy="874647"/>
          </a:xfrm>
        </p:spPr>
        <p:txBody>
          <a:bodyPr/>
          <a:lstStyle>
            <a:lvl1pPr>
              <a:defRPr b="1"/>
            </a:lvl1pPr>
          </a:lstStyle>
          <a:p>
            <a:r>
              <a:rPr lang="zh-CN" altLang="en-US" dirty="0"/>
              <a:t>单击此处编辑母版标题样式</a:t>
            </a:r>
          </a:p>
        </p:txBody>
      </p:sp>
      <p:pic>
        <p:nvPicPr>
          <p:cNvPr id="12" name="Picture 6" descr="Brand">
            <a:extLst>
              <a:ext uri="{FF2B5EF4-FFF2-40B4-BE49-F238E27FC236}">
                <a16:creationId xmlns:a16="http://schemas.microsoft.com/office/drawing/2014/main" id="{1EF288E0-B285-5C70-1FE5-12D5F18833C8}"/>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5260" b="20746"/>
          <a:stretch/>
        </p:blipFill>
        <p:spPr>
          <a:xfrm>
            <a:off x="8034631" y="99453"/>
            <a:ext cx="1589810" cy="663210"/>
          </a:xfrm>
          <a:prstGeom prst="rect">
            <a:avLst/>
          </a:prstGeom>
        </p:spPr>
      </p:pic>
    </p:spTree>
    <p:extLst>
      <p:ext uri="{BB962C8B-B14F-4D97-AF65-F5344CB8AC3E}">
        <p14:creationId xmlns:p14="http://schemas.microsoft.com/office/powerpoint/2010/main" val="189432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列表">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CB57C9B-1AB3-41D2-9156-FD93C118F9FA}" type="datetimeFigureOut">
              <a:rPr lang="zh-CN" altLang="en-US" smtClean="0"/>
              <a:pPr/>
              <a:t>2024/11/25</a:t>
            </a:fld>
            <a:endParaRPr lang="zh-CN" altLang="en-US" dirty="0"/>
          </a:p>
        </p:txBody>
      </p:sp>
      <p:sp>
        <p:nvSpPr>
          <p:cNvPr id="4" name="页脚占位符 3"/>
          <p:cNvSpPr>
            <a:spLocks noGrp="1"/>
          </p:cNvSpPr>
          <p:nvPr>
            <p:ph type="ftr" sz="quarter" idx="11"/>
          </p:nvPr>
        </p:nvSpPr>
        <p:spPr/>
        <p:txBody>
          <a:bodyPr/>
          <a:lstStyle/>
          <a:p>
            <a:r>
              <a:rPr lang="en-US"/>
              <a:t>DUAN YUE</a:t>
            </a:r>
            <a:endParaRPr lang="en-US" dirty="0"/>
          </a:p>
        </p:txBody>
      </p:sp>
      <p:sp>
        <p:nvSpPr>
          <p:cNvPr id="5" name="灯片编号占位符 4"/>
          <p:cNvSpPr>
            <a:spLocks noGrp="1"/>
          </p:cNvSpPr>
          <p:nvPr>
            <p:ph type="sldNum" sz="quarter" idx="12"/>
          </p:nvPr>
        </p:nvSpPr>
        <p:spPr/>
        <p:txBody>
          <a:bodyPr/>
          <a:lstStyle/>
          <a:p>
            <a:fld id="{BD7B7DEF-32A6-4726-9A7A-B5A8566717F7}" type="slidenum">
              <a:rPr lang="en-US" altLang="zh-CN" smtClean="0"/>
              <a:pPr/>
              <a:t>‹#›</a:t>
            </a:fld>
            <a:endParaRPr lang="en-US" dirty="0"/>
          </a:p>
        </p:txBody>
      </p:sp>
      <p:sp>
        <p:nvSpPr>
          <p:cNvPr id="10" name="文本占位符 15"/>
          <p:cNvSpPr>
            <a:spLocks noGrp="1"/>
          </p:cNvSpPr>
          <p:nvPr>
            <p:ph type="body" sz="quarter" idx="13"/>
          </p:nvPr>
        </p:nvSpPr>
        <p:spPr>
          <a:xfrm>
            <a:off x="647697" y="927811"/>
            <a:ext cx="10896606" cy="595312"/>
          </a:xfrm>
        </p:spPr>
        <p:txBody>
          <a:bodyPr>
            <a:noAutofit/>
          </a:bodyPr>
          <a:lstStyle>
            <a:lvl1pPr marL="0" indent="0" algn="ctr" defTabSz="914400" rtl="0" eaLnBrk="1" latinLnBrk="0" hangingPunct="1">
              <a:lnSpc>
                <a:spcPct val="150000"/>
              </a:lnSpc>
              <a:buNone/>
              <a:defRPr lang="zh-CN" altLang="en-US" sz="2800" b="1" kern="1200" dirty="0" smtClean="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编辑母版文本样式</a:t>
            </a:r>
          </a:p>
        </p:txBody>
      </p:sp>
      <p:sp>
        <p:nvSpPr>
          <p:cNvPr id="11" name="文本占位符 15"/>
          <p:cNvSpPr>
            <a:spLocks noGrp="1"/>
          </p:cNvSpPr>
          <p:nvPr>
            <p:ph type="body" sz="quarter" idx="14"/>
          </p:nvPr>
        </p:nvSpPr>
        <p:spPr>
          <a:xfrm>
            <a:off x="647697" y="1523123"/>
            <a:ext cx="10896606" cy="595312"/>
          </a:xfrm>
        </p:spPr>
        <p:txBody>
          <a:bodyPr>
            <a:noAutofit/>
          </a:bodyPr>
          <a:lstStyle>
            <a:lvl1pPr marL="342900" indent="-342900" algn="l" defTabSz="914400" rtl="0" eaLnBrk="1" latinLnBrk="0" hangingPunct="1">
              <a:lnSpc>
                <a:spcPct val="150000"/>
              </a:lnSpc>
              <a:buFont typeface="Arial" panose="020B0604020202020204" pitchFamily="34" charset="0"/>
              <a:buChar char="•"/>
              <a:defRPr lang="zh-CN" altLang="en-US" sz="2000" b="1" kern="1200" dirty="0" smtClean="0">
                <a:solidFill>
                  <a:schemeClr val="tx1"/>
                </a:solidFill>
                <a:latin typeface="华文楷体" panose="02010600040101010101" pitchFamily="2" charset="-122"/>
                <a:ea typeface="华文楷体" panose="02010600040101010101" pitchFamily="2" charset="-122"/>
                <a:cs typeface="华文楷体"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编辑母版文本样式</a:t>
            </a:r>
          </a:p>
        </p:txBody>
      </p:sp>
      <p:sp>
        <p:nvSpPr>
          <p:cNvPr id="8" name="直接连接符 8"/>
          <p:cNvSpPr/>
          <p:nvPr userDrawn="1"/>
        </p:nvSpPr>
        <p:spPr>
          <a:xfrm flipV="1">
            <a:off x="-2" y="853139"/>
            <a:ext cx="12192003" cy="30485"/>
          </a:xfrm>
          <a:prstGeom prst="line">
            <a:avLst/>
          </a:prstGeom>
          <a:ln w="25400">
            <a:solidFill>
              <a:srgbClr val="7030A0"/>
            </a:solidFill>
            <a:miter/>
          </a:ln>
        </p:spPr>
        <p:txBody>
          <a:bodyPr lIns="45719" rIns="45719"/>
          <a:lstStyle/>
          <a:p>
            <a:endParaRPr sz="1800"/>
          </a:p>
        </p:txBody>
      </p:sp>
      <p:pic>
        <p:nvPicPr>
          <p:cNvPr id="9" name="图片 8"/>
          <p:cNvPicPr>
            <a:picLocks noChangeAspect="1"/>
          </p:cNvPicPr>
          <p:nvPr userDrawn="1"/>
        </p:nvPicPr>
        <p:blipFill>
          <a:blip r:embed="rId2"/>
          <a:stretch>
            <a:fillRect/>
          </a:stretch>
        </p:blipFill>
        <p:spPr>
          <a:xfrm>
            <a:off x="9912016" y="120813"/>
            <a:ext cx="2178718" cy="664517"/>
          </a:xfrm>
          <a:prstGeom prst="rect">
            <a:avLst/>
          </a:prstGeom>
        </p:spPr>
      </p:pic>
      <p:sp>
        <p:nvSpPr>
          <p:cNvPr id="7" name="标题 6"/>
          <p:cNvSpPr>
            <a:spLocks noGrp="1"/>
          </p:cNvSpPr>
          <p:nvPr>
            <p:ph type="title"/>
          </p:nvPr>
        </p:nvSpPr>
        <p:spPr>
          <a:xfrm>
            <a:off x="647697" y="8977"/>
            <a:ext cx="7734300" cy="874647"/>
          </a:xfrm>
        </p:spPr>
        <p:txBody>
          <a:bodyPr/>
          <a:lstStyle>
            <a:lvl1pPr>
              <a:defRPr b="1"/>
            </a:lvl1pPr>
          </a:lstStyle>
          <a:p>
            <a:r>
              <a:rPr lang="zh-CN" altLang="en-US" dirty="0"/>
              <a:t>单击此处编辑母版标题样式</a:t>
            </a:r>
          </a:p>
        </p:txBody>
      </p:sp>
      <p:pic>
        <p:nvPicPr>
          <p:cNvPr id="13" name="Picture 6" descr="Brand">
            <a:extLst>
              <a:ext uri="{FF2B5EF4-FFF2-40B4-BE49-F238E27FC236}">
                <a16:creationId xmlns:a16="http://schemas.microsoft.com/office/drawing/2014/main" id="{1EF288E0-B285-5C70-1FE5-12D5F18833C8}"/>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5260" b="20746"/>
          <a:stretch/>
        </p:blipFill>
        <p:spPr>
          <a:xfrm>
            <a:off x="8034631" y="99453"/>
            <a:ext cx="1589810" cy="663210"/>
          </a:xfrm>
          <a:prstGeom prst="rect">
            <a:avLst/>
          </a:prstGeom>
        </p:spPr>
      </p:pic>
    </p:spTree>
    <p:extLst>
      <p:ext uri="{BB962C8B-B14F-4D97-AF65-F5344CB8AC3E}">
        <p14:creationId xmlns:p14="http://schemas.microsoft.com/office/powerpoint/2010/main" val="356547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52705"/>
            <a:ext cx="7734300" cy="8159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089660"/>
            <a:ext cx="10515600" cy="5087303"/>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p:cNvSpPr/>
          <p:nvPr userDrawn="1"/>
        </p:nvSpPr>
        <p:spPr>
          <a:xfrm>
            <a:off x="-2" y="6492875"/>
            <a:ext cx="12192001" cy="365126"/>
          </a:xfrm>
          <a:prstGeom prst="rect">
            <a:avLst/>
          </a:prstGeom>
          <a:solidFill>
            <a:srgbClr val="7030A0"/>
          </a:solidFill>
          <a:ln w="12700">
            <a:miter lim="400000"/>
          </a:ln>
        </p:spPr>
        <p:txBody>
          <a:bodyPr lIns="45719" rIns="45719" anchor="ctr"/>
          <a:lstStyle/>
          <a:p>
            <a:pPr algn="ctr">
              <a:defRPr>
                <a:solidFill>
                  <a:srgbClr val="FFFFFF"/>
                </a:solidFill>
              </a:defRPr>
            </a:pPr>
            <a:endParaRPr sz="1800"/>
          </a:p>
        </p:txBody>
      </p:sp>
      <p:sp>
        <p:nvSpPr>
          <p:cNvPr id="4" name="日期占位符 3"/>
          <p:cNvSpPr>
            <a:spLocks noGrp="1"/>
          </p:cNvSpPr>
          <p:nvPr>
            <p:ph type="dt" sz="half" idx="2"/>
          </p:nvPr>
        </p:nvSpPr>
        <p:spPr>
          <a:xfrm>
            <a:off x="457194" y="6492875"/>
            <a:ext cx="2743200" cy="365125"/>
          </a:xfrm>
          <a:prstGeom prst="rect">
            <a:avLst/>
          </a:prstGeom>
        </p:spPr>
        <p:txBody>
          <a:bodyPr vert="horz" lIns="91440" tIns="45720" rIns="91440" bIns="45720" rtlCol="0" anchor="ctr"/>
          <a:lstStyle>
            <a:lvl1pPr algn="l">
              <a:defRPr sz="1600">
                <a:solidFill>
                  <a:schemeClr val="bg1"/>
                </a:solidFill>
                <a:latin typeface="Engravers MT" panose="02090707080505020304" pitchFamily="18" charset="0"/>
              </a:defRPr>
            </a:lvl1pPr>
          </a:lstStyle>
          <a:p>
            <a:fld id="{FCB57C9B-1AB3-41D2-9156-FD93C118F9FA}" type="datetimeFigureOut">
              <a:rPr lang="zh-CN" altLang="en-US" smtClean="0"/>
              <a:pPr/>
              <a:t>2024/11/25</a:t>
            </a:fld>
            <a:endParaRPr lang="zh-CN" altLang="en-US" dirty="0"/>
          </a:p>
        </p:txBody>
      </p:sp>
      <p:sp>
        <p:nvSpPr>
          <p:cNvPr id="5" name="页脚占位符 4"/>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lang="en-US" altLang="zh-CN" sz="1600" kern="1200" dirty="0" smtClean="0">
                <a:solidFill>
                  <a:schemeClr val="bg1"/>
                </a:solidFill>
                <a:latin typeface="Engravers MT" panose="02090707080505020304" pitchFamily="18" charset="0"/>
                <a:ea typeface="+mn-ea"/>
                <a:cs typeface="+mn-cs"/>
              </a:defRPr>
            </a:lvl1pPr>
          </a:lstStyle>
          <a:p>
            <a:r>
              <a:rPr lang="en-US" dirty="0"/>
              <a:t>DUAN YUE</a:t>
            </a:r>
          </a:p>
        </p:txBody>
      </p:sp>
      <p:sp>
        <p:nvSpPr>
          <p:cNvPr id="6" name="灯片编号占位符 5"/>
          <p:cNvSpPr>
            <a:spLocks noGrp="1"/>
          </p:cNvSpPr>
          <p:nvPr>
            <p:ph type="sldNum" sz="quarter" idx="4"/>
          </p:nvPr>
        </p:nvSpPr>
        <p:spPr>
          <a:xfrm>
            <a:off x="8991606" y="6492875"/>
            <a:ext cx="2743200" cy="365125"/>
          </a:xfrm>
          <a:prstGeom prst="rect">
            <a:avLst/>
          </a:prstGeom>
        </p:spPr>
        <p:txBody>
          <a:bodyPr vert="horz" lIns="91440" tIns="45720" rIns="91440" bIns="45720" rtlCol="0" anchor="ctr"/>
          <a:lstStyle>
            <a:lvl1pPr marL="0" algn="r" defTabSz="914400" rtl="0" eaLnBrk="1" latinLnBrk="0" hangingPunct="1">
              <a:defRPr lang="zh-CN" altLang="en-US" sz="1600" kern="1200" smtClean="0">
                <a:solidFill>
                  <a:schemeClr val="bg1"/>
                </a:solidFill>
                <a:latin typeface="Engravers MT" panose="02090707080505020304" pitchFamily="18" charset="0"/>
                <a:ea typeface="+mn-ea"/>
                <a:cs typeface="+mn-cs"/>
              </a:defRPr>
            </a:lvl1pPr>
          </a:lstStyle>
          <a:p>
            <a:fld id="{BD7B7DEF-32A6-4726-9A7A-B5A8566717F7}" type="slidenum">
              <a:rPr lang="en-US" altLang="zh-CN" smtClean="0"/>
              <a:pPr/>
              <a:t>‹#›</a:t>
            </a:fld>
            <a:endParaRPr lang="en-US" dirty="0"/>
          </a:p>
        </p:txBody>
      </p:sp>
      <p:sp>
        <p:nvSpPr>
          <p:cNvPr id="12" name="日期占位符 3"/>
          <p:cNvSpPr txBox="1">
            <a:spLocks/>
          </p:cNvSpPr>
          <p:nvPr userDrawn="1"/>
        </p:nvSpPr>
        <p:spPr>
          <a:xfrm>
            <a:off x="457194" y="6493889"/>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600" kern="1200">
                <a:solidFill>
                  <a:schemeClr val="bg1"/>
                </a:solidFill>
                <a:latin typeface="Engravers MT" panose="020907070805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B57C9B-1AB3-41D2-9156-FD93C118F9FA}" type="datetimeFigureOut">
              <a:rPr lang="zh-CN" altLang="en-US" smtClean="0"/>
              <a:pPr/>
              <a:t>2024/11/25</a:t>
            </a:fld>
            <a:endParaRPr lang="zh-CN" altLang="en-US" dirty="0"/>
          </a:p>
        </p:txBody>
      </p:sp>
      <p:sp>
        <p:nvSpPr>
          <p:cNvPr id="13" name="页脚占位符 4"/>
          <p:cNvSpPr txBox="1">
            <a:spLocks/>
          </p:cNvSpPr>
          <p:nvPr userDrawn="1"/>
        </p:nvSpPr>
        <p:spPr>
          <a:xfrm>
            <a:off x="4038600" y="6491862"/>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lang="en-US" altLang="zh-CN" sz="1600" kern="1200" dirty="0" smtClean="0">
                <a:solidFill>
                  <a:schemeClr val="bg1"/>
                </a:solidFill>
                <a:latin typeface="Engravers MT" panose="020907070805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DUAN YUE</a:t>
            </a:r>
          </a:p>
        </p:txBody>
      </p:sp>
      <p:sp>
        <p:nvSpPr>
          <p:cNvPr id="14" name="灯片编号占位符 5"/>
          <p:cNvSpPr txBox="1">
            <a:spLocks/>
          </p:cNvSpPr>
          <p:nvPr userDrawn="1"/>
        </p:nvSpPr>
        <p:spPr>
          <a:xfrm>
            <a:off x="8991606" y="649186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lang="zh-CN" altLang="en-US" sz="1600" kern="1200" smtClean="0">
                <a:solidFill>
                  <a:schemeClr val="bg1"/>
                </a:solidFill>
                <a:latin typeface="Engravers MT" panose="0209070708050502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7B7DEF-32A6-4726-9A7A-B5A8566717F7}" type="slidenum">
              <a:rPr lang="en-US" altLang="zh-CN" smtClean="0"/>
              <a:pPr/>
              <a:t>‹#›</a:t>
            </a:fld>
            <a:endParaRPr lang="en-US" dirty="0"/>
          </a:p>
        </p:txBody>
      </p:sp>
    </p:spTree>
    <p:extLst>
      <p:ext uri="{BB962C8B-B14F-4D97-AF65-F5344CB8AC3E}">
        <p14:creationId xmlns:p14="http://schemas.microsoft.com/office/powerpoint/2010/main" val="242701916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3" r:id="rId4"/>
    <p:sldLayoutId id="2147483650" r:id="rId5"/>
  </p:sldLayoutIdLst>
  <p:txStyles>
    <p:titleStyle>
      <a:lvl1pPr algn="l" defTabSz="914400" rtl="0" eaLnBrk="1" latinLnBrk="0" hangingPunct="1">
        <a:lnSpc>
          <a:spcPct val="90000"/>
        </a:lnSpc>
        <a:spcBef>
          <a:spcPct val="0"/>
        </a:spcBef>
        <a:buNone/>
        <a:defRPr sz="32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descr="Brand">
            <a:extLst>
              <a:ext uri="{FF2B5EF4-FFF2-40B4-BE49-F238E27FC236}">
                <a16:creationId xmlns:a16="http://schemas.microsoft.com/office/drawing/2014/main" id="{1EF288E0-B285-5C70-1FE5-12D5F18833C8}"/>
              </a:ext>
            </a:extLst>
          </p:cNvPr>
          <p:cNvPicPr>
            <a:picLocks noGrp="1" noChangeAspect="1" noChangeArrowheads="1"/>
          </p:cNvPicPr>
          <p:nvPr>
            <p:ph type="pic" sz="quarter" idx="18"/>
          </p:nvPr>
        </p:nvPicPr>
        <p:blipFill rotWithShape="1">
          <a:blip r:embed="rId2">
            <a:extLst>
              <a:ext uri="{28A0092B-C50C-407E-A947-70E740481C1C}">
                <a14:useLocalDpi xmlns:a14="http://schemas.microsoft.com/office/drawing/2010/main" val="0"/>
              </a:ext>
            </a:extLst>
          </a:blip>
          <a:srcRect t="5260" b="20746"/>
          <a:stretch/>
        </p:blipFill>
        <p:spPr/>
      </p:pic>
      <p:sp>
        <p:nvSpPr>
          <p:cNvPr id="8" name="文本占位符 7">
            <a:extLst>
              <a:ext uri="{FF2B5EF4-FFF2-40B4-BE49-F238E27FC236}">
                <a16:creationId xmlns:a16="http://schemas.microsoft.com/office/drawing/2014/main" id="{E332FC69-0FF8-E21E-40C1-3643DA7C6FA0}"/>
              </a:ext>
            </a:extLst>
          </p:cNvPr>
          <p:cNvSpPr>
            <a:spLocks noGrp="1"/>
          </p:cNvSpPr>
          <p:nvPr>
            <p:ph type="body" sz="quarter" idx="19"/>
          </p:nvPr>
        </p:nvSpPr>
        <p:spPr/>
        <p:txBody>
          <a:bodyPr/>
          <a:lstStyle/>
          <a:p>
            <a:r>
              <a:rPr lang="en-US" altLang="zh-CN" dirty="0"/>
              <a:t>PC2: Pseudo-Classification Based Pseudo-Captioning for</a:t>
            </a:r>
          </a:p>
          <a:p>
            <a:r>
              <a:rPr lang="en-US" altLang="zh-CN" dirty="0"/>
              <a:t>Noisy Correspondence Learning in Cross-Modal Retrieval</a:t>
            </a:r>
            <a:endParaRPr lang="zh-CN" altLang="en-US" dirty="0"/>
          </a:p>
          <a:p>
            <a:endParaRPr lang="zh-CN" altLang="en-US" dirty="0"/>
          </a:p>
        </p:txBody>
      </p:sp>
      <p:pic>
        <p:nvPicPr>
          <p:cNvPr id="15" name="Picture 2" descr="轮播图">
            <a:extLst>
              <a:ext uri="{FF2B5EF4-FFF2-40B4-BE49-F238E27FC236}">
                <a16:creationId xmlns:a16="http://schemas.microsoft.com/office/drawing/2014/main" id="{30155262-152E-9623-DCDF-BD76C54A32F6}"/>
              </a:ext>
            </a:extLst>
          </p:cNvPr>
          <p:cNvPicPr>
            <a:picLocks noGrp="1" noChangeAspect="1" noChangeArrowheads="1"/>
          </p:cNvPicPr>
          <p:nvPr>
            <p:ph type="pic" sz="quarter" idx="20"/>
          </p:nvPr>
        </p:nvPicPr>
        <p:blipFill>
          <a:blip r:embed="rId3">
            <a:extLst>
              <a:ext uri="{28A0092B-C50C-407E-A947-70E740481C1C}">
                <a14:useLocalDpi xmlns:a14="http://schemas.microsoft.com/office/drawing/2010/main" val="0"/>
              </a:ext>
            </a:extLst>
          </a:blip>
          <a:srcRect t="38622" b="38622"/>
          <a:stretch/>
        </p:blipFill>
        <p:spPr/>
      </p:pic>
      <p:sp>
        <p:nvSpPr>
          <p:cNvPr id="21" name="文本占位符 20">
            <a:extLst>
              <a:ext uri="{FF2B5EF4-FFF2-40B4-BE49-F238E27FC236}">
                <a16:creationId xmlns:a16="http://schemas.microsoft.com/office/drawing/2014/main" id="{AF299DF0-0F0B-2324-8CD5-404A03EDB773}"/>
              </a:ext>
            </a:extLst>
          </p:cNvPr>
          <p:cNvSpPr>
            <a:spLocks noGrp="1"/>
          </p:cNvSpPr>
          <p:nvPr>
            <p:ph type="body" sz="quarter" idx="21"/>
          </p:nvPr>
        </p:nvSpPr>
        <p:spPr/>
        <p:txBody>
          <a:bodyPr>
            <a:normAutofit lnSpcReduction="10000"/>
          </a:bodyPr>
          <a:lstStyle/>
          <a:p>
            <a:r>
              <a:rPr lang="en-US" altLang="zh-CN" dirty="0"/>
              <a:t>Yue Duan</a:t>
            </a:r>
            <a:r>
              <a:rPr lang="en-US" altLang="zh-CN" baseline="30000" dirty="0"/>
              <a:t>12</a:t>
            </a:r>
            <a:r>
              <a:rPr lang="en-US" altLang="zh-CN" dirty="0"/>
              <a:t>, </a:t>
            </a:r>
            <a:r>
              <a:rPr lang="en-US" altLang="zh-CN" dirty="0" err="1"/>
              <a:t>Zhangxuan</a:t>
            </a:r>
            <a:r>
              <a:rPr lang="en-US" altLang="zh-CN" dirty="0"/>
              <a:t> Gu</a:t>
            </a:r>
            <a:r>
              <a:rPr lang="en-US" altLang="zh-CN" baseline="30000" dirty="0"/>
              <a:t>2</a:t>
            </a:r>
            <a:r>
              <a:rPr lang="en-US" altLang="zh-CN" dirty="0"/>
              <a:t>, </a:t>
            </a:r>
            <a:r>
              <a:rPr lang="en-US" altLang="zh-CN" dirty="0" err="1"/>
              <a:t>Zhenzhe</a:t>
            </a:r>
            <a:r>
              <a:rPr lang="en-US" altLang="zh-CN" dirty="0"/>
              <a:t> Ying</a:t>
            </a:r>
            <a:r>
              <a:rPr lang="en-US" altLang="zh-CN" baseline="30000" dirty="0"/>
              <a:t>2</a:t>
            </a:r>
            <a:r>
              <a:rPr lang="en-US" altLang="zh-CN" dirty="0"/>
              <a:t>, Lei Qi</a:t>
            </a:r>
            <a:r>
              <a:rPr lang="en-US" altLang="zh-CN" baseline="30000" dirty="0"/>
              <a:t>3</a:t>
            </a:r>
            <a:r>
              <a:rPr lang="en-US" altLang="zh-CN" dirty="0"/>
              <a:t> , Changhua Meng</a:t>
            </a:r>
            <a:r>
              <a:rPr lang="en-US" altLang="zh-CN" baseline="30000" dirty="0"/>
              <a:t>2</a:t>
            </a:r>
            <a:r>
              <a:rPr lang="en-US" altLang="zh-CN" dirty="0"/>
              <a:t>, and </a:t>
            </a:r>
            <a:r>
              <a:rPr lang="en-US" altLang="zh-CN" dirty="0" err="1"/>
              <a:t>Yinghuan</a:t>
            </a:r>
            <a:r>
              <a:rPr lang="en-US" altLang="zh-CN" dirty="0"/>
              <a:t> Shi</a:t>
            </a:r>
            <a:r>
              <a:rPr lang="en-US" altLang="zh-CN" baseline="30000" dirty="0"/>
              <a:t>1</a:t>
            </a:r>
          </a:p>
          <a:p>
            <a:endParaRPr lang="zh-CN" altLang="en-US" dirty="0"/>
          </a:p>
        </p:txBody>
      </p:sp>
      <p:sp>
        <p:nvSpPr>
          <p:cNvPr id="22" name="文本占位符 21">
            <a:extLst>
              <a:ext uri="{FF2B5EF4-FFF2-40B4-BE49-F238E27FC236}">
                <a16:creationId xmlns:a16="http://schemas.microsoft.com/office/drawing/2014/main" id="{C7A6124D-67E6-11EC-0A61-E5233BD622AA}"/>
              </a:ext>
            </a:extLst>
          </p:cNvPr>
          <p:cNvSpPr>
            <a:spLocks noGrp="1"/>
          </p:cNvSpPr>
          <p:nvPr>
            <p:ph type="body" sz="quarter" idx="22"/>
          </p:nvPr>
        </p:nvSpPr>
        <p:spPr/>
        <p:txBody>
          <a:bodyPr/>
          <a:lstStyle/>
          <a:p>
            <a:r>
              <a:rPr lang="en-US" altLang="zh-CN" baseline="30000" dirty="0"/>
              <a:t>1</a:t>
            </a:r>
            <a:r>
              <a:rPr lang="en-US" altLang="zh-CN" dirty="0"/>
              <a:t> Nanjing University, China  </a:t>
            </a:r>
            <a:r>
              <a:rPr lang="en-US" altLang="zh-CN" baseline="30000" dirty="0"/>
              <a:t>2</a:t>
            </a:r>
            <a:r>
              <a:rPr lang="en-US" altLang="zh-CN" dirty="0"/>
              <a:t> Ant Group, China  </a:t>
            </a:r>
            <a:r>
              <a:rPr lang="en-US" altLang="zh-CN" baseline="30000" dirty="0"/>
              <a:t>3</a:t>
            </a:r>
            <a:r>
              <a:rPr lang="en-US" altLang="zh-CN" dirty="0"/>
              <a:t> Southeast University, China</a:t>
            </a:r>
          </a:p>
          <a:p>
            <a:endParaRPr lang="zh-CN" altLang="en-US" dirty="0"/>
          </a:p>
        </p:txBody>
      </p:sp>
      <p:sp>
        <p:nvSpPr>
          <p:cNvPr id="7" name="文本占位符 6"/>
          <p:cNvSpPr>
            <a:spLocks noGrp="1"/>
          </p:cNvSpPr>
          <p:nvPr>
            <p:ph type="body" sz="quarter" idx="23"/>
          </p:nvPr>
        </p:nvSpPr>
        <p:spPr/>
        <p:txBody>
          <a:bodyPr/>
          <a:lstStyle/>
          <a:p>
            <a:r>
              <a:rPr lang="zh-CN" altLang="en-US" b="1" dirty="0"/>
              <a:t>论文链接：</a:t>
            </a:r>
            <a:r>
              <a:rPr lang="en-US" altLang="zh-CN" b="1" dirty="0"/>
              <a:t>https://arxiv.org/pdf/2408.01349</a:t>
            </a:r>
          </a:p>
          <a:p>
            <a:r>
              <a:rPr lang="zh-CN" altLang="en-US" b="1" dirty="0"/>
              <a:t>项目链接：</a:t>
            </a:r>
            <a:r>
              <a:rPr lang="en-US" altLang="zh-CN" b="1" dirty="0"/>
              <a:t>https://github.com/alipay/PC2-NoiseofWeb</a:t>
            </a:r>
          </a:p>
          <a:p>
            <a:r>
              <a:rPr lang="zh-CN" altLang="en-US" b="1" dirty="0"/>
              <a:t>数据集</a:t>
            </a:r>
            <a:r>
              <a:rPr lang="en-US" altLang="zh-CN" b="1" dirty="0"/>
              <a:t>: https://huggingface.co/datasets/NJUyued/NoW</a:t>
            </a:r>
          </a:p>
          <a:p>
            <a:r>
              <a:rPr lang="zh-CN" altLang="en-US" b="1" dirty="0"/>
              <a:t>知乎</a:t>
            </a:r>
            <a:r>
              <a:rPr lang="en-US" altLang="zh-CN" b="1" dirty="0"/>
              <a:t>: https://zhuanlan.zhihu.com/p/711149124</a:t>
            </a:r>
          </a:p>
          <a:p>
            <a:endParaRPr lang="zh-CN" altLang="en-US" dirty="0"/>
          </a:p>
        </p:txBody>
      </p:sp>
    </p:spTree>
    <p:extLst>
      <p:ext uri="{BB962C8B-B14F-4D97-AF65-F5344CB8AC3E}">
        <p14:creationId xmlns:p14="http://schemas.microsoft.com/office/powerpoint/2010/main" val="1786162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7623312-4E71-E2A8-718A-98C3D9655B9C}"/>
              </a:ext>
            </a:extLst>
          </p:cNvPr>
          <p:cNvPicPr>
            <a:picLocks noChangeAspect="1"/>
          </p:cNvPicPr>
          <p:nvPr/>
        </p:nvPicPr>
        <p:blipFill>
          <a:blip r:embed="rId3"/>
          <a:stretch>
            <a:fillRect/>
          </a:stretch>
        </p:blipFill>
        <p:spPr>
          <a:xfrm>
            <a:off x="710465" y="2655735"/>
            <a:ext cx="6565062" cy="3809685"/>
          </a:xfrm>
          <a:prstGeom prst="rect">
            <a:avLst/>
          </a:prstGeom>
          <a:scene3d>
            <a:camera prst="orthographicFront"/>
            <a:lightRig rig="threePt" dir="t"/>
          </a:scene3d>
          <a:sp3d extrusionH="50800" prstMaterial="matte">
            <a:bevelT w="50800" h="50800" prst="slope"/>
            <a:bevelB w="50800" h="50800" prst="slope"/>
          </a:sp3d>
        </p:spPr>
      </p:pic>
      <p:sp>
        <p:nvSpPr>
          <p:cNvPr id="3" name="文本占位符 2"/>
          <p:cNvSpPr>
            <a:spLocks noGrp="1"/>
          </p:cNvSpPr>
          <p:nvPr>
            <p:ph type="body" sz="quarter" idx="13"/>
          </p:nvPr>
        </p:nvSpPr>
        <p:spPr/>
        <p:txBody>
          <a:bodyPr/>
          <a:lstStyle/>
          <a:p>
            <a:r>
              <a:rPr lang="en-US" altLang="zh-CN" dirty="0"/>
              <a:t>Method - Pseudo-Classification</a:t>
            </a:r>
            <a:endParaRPr lang="zh-CN" altLang="en-US" dirty="0"/>
          </a:p>
        </p:txBody>
      </p:sp>
      <p:sp>
        <p:nvSpPr>
          <p:cNvPr id="4" name="文本占位符 3"/>
          <p:cNvSpPr>
            <a:spLocks noGrp="1"/>
          </p:cNvSpPr>
          <p:nvPr>
            <p:ph type="body" sz="quarter" idx="14"/>
          </p:nvPr>
        </p:nvSpPr>
        <p:spPr/>
        <p:txBody>
          <a:bodyPr/>
          <a:lstStyle/>
          <a:p>
            <a:r>
              <a:rPr lang="zh-CN" altLang="en-US"/>
              <a:t>伪分类：利用伪分类器以图像为</a:t>
            </a:r>
            <a:r>
              <a:rPr lang="en-US" altLang="zh-CN"/>
              <a:t>anchor</a:t>
            </a:r>
            <a:r>
              <a:rPr lang="zh-CN" altLang="en-US"/>
              <a:t>将视觉语义聚类分组为</a:t>
            </a:r>
            <a:r>
              <a:rPr lang="en-US" altLang="zh-CN"/>
              <a:t>K</a:t>
            </a:r>
            <a:r>
              <a:rPr lang="zh-CN" altLang="en-US"/>
              <a:t>个伪类</a:t>
            </a:r>
            <a:endParaRPr lang="en-US" altLang="zh-CN"/>
          </a:p>
          <a:p>
            <a:r>
              <a:rPr lang="zh-CN" altLang="en-US"/>
              <a:t>作用：以非对比学习的方式强化模态对齐</a:t>
            </a:r>
            <a:endParaRPr lang="zh-CN" altLang="en-US" dirty="0"/>
          </a:p>
        </p:txBody>
      </p:sp>
      <p:sp>
        <p:nvSpPr>
          <p:cNvPr id="2" name="标题 1"/>
          <p:cNvSpPr>
            <a:spLocks noGrp="1"/>
          </p:cNvSpPr>
          <p:nvPr>
            <p:ph type="title"/>
          </p:nvPr>
        </p:nvSpPr>
        <p:spPr/>
        <p:txBody>
          <a:bodyPr>
            <a:normAutofit/>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sp>
        <p:nvSpPr>
          <p:cNvPr id="5" name="文本框 6"/>
          <p:cNvSpPr txBox="1"/>
          <p:nvPr/>
        </p:nvSpPr>
        <p:spPr>
          <a:xfrm>
            <a:off x="9896118" y="5588376"/>
            <a:ext cx="4997024" cy="458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defRPr b="1">
                <a:latin typeface="+mj-lt"/>
                <a:ea typeface="+mj-ea"/>
                <a:cs typeface="+mj-cs"/>
                <a:sym typeface="Helvetica"/>
              </a:defRPr>
            </a:lvl1pPr>
          </a:lstStyle>
          <a:p>
            <a:pPr>
              <a:defRPr>
                <a:latin typeface="Times New Roman"/>
                <a:ea typeface="Times New Roman"/>
                <a:cs typeface="Times New Roman"/>
                <a:sym typeface="Times New Roman"/>
              </a:defRPr>
            </a:pPr>
            <a:endParaRPr dirty="0"/>
          </a:p>
        </p:txBody>
      </p:sp>
      <p:sp>
        <p:nvSpPr>
          <p:cNvPr id="10" name="矩形 9"/>
          <p:cNvSpPr/>
          <p:nvPr/>
        </p:nvSpPr>
        <p:spPr>
          <a:xfrm>
            <a:off x="5189220" y="4763632"/>
            <a:ext cx="2080259" cy="16676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B39B7AA9-5B31-49C3-960D-56F1E8A4C53E}"/>
              </a:ext>
            </a:extLst>
          </p:cNvPr>
          <p:cNvCxnSpPr>
            <a:cxnSpLocks/>
            <a:endCxn id="10" idx="3"/>
          </p:cNvCxnSpPr>
          <p:nvPr/>
        </p:nvCxnSpPr>
        <p:spPr>
          <a:xfrm flipH="1">
            <a:off x="7269479" y="3051551"/>
            <a:ext cx="1655090" cy="2545905"/>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箭头: 下 24"/>
          <p:cNvSpPr/>
          <p:nvPr/>
        </p:nvSpPr>
        <p:spPr>
          <a:xfrm>
            <a:off x="9786683" y="3661151"/>
            <a:ext cx="390614" cy="461666"/>
          </a:xfrm>
          <a:custGeom>
            <a:avLst/>
            <a:gdLst/>
            <a:ahLst/>
            <a:cxnLst>
              <a:cxn ang="0">
                <a:pos x="wd2" y="hd2"/>
              </a:cxn>
              <a:cxn ang="5400000">
                <a:pos x="wd2" y="hd2"/>
              </a:cxn>
              <a:cxn ang="10800000">
                <a:pos x="wd2" y="hd2"/>
              </a:cxn>
              <a:cxn ang="16200000">
                <a:pos x="wd2" y="hd2"/>
              </a:cxn>
            </a:cxnLst>
            <a:rect l="0" t="0" r="r" b="b"/>
            <a:pathLst>
              <a:path w="21600" h="21600" extrusionOk="0">
                <a:moveTo>
                  <a:pt x="0" y="12462"/>
                </a:moveTo>
                <a:lnTo>
                  <a:pt x="5400" y="12462"/>
                </a:lnTo>
                <a:lnTo>
                  <a:pt x="5400" y="0"/>
                </a:lnTo>
                <a:lnTo>
                  <a:pt x="16200" y="0"/>
                </a:lnTo>
                <a:lnTo>
                  <a:pt x="16200" y="12462"/>
                </a:lnTo>
                <a:lnTo>
                  <a:pt x="21600" y="12462"/>
                </a:lnTo>
                <a:lnTo>
                  <a:pt x="10800" y="21600"/>
                </a:lnTo>
                <a:close/>
              </a:path>
            </a:pathLst>
          </a:custGeom>
          <a:solidFill>
            <a:srgbClr val="FFFFFF"/>
          </a:solidFill>
          <a:ln w="25400">
            <a:solidFill>
              <a:srgbClr val="000000"/>
            </a:solidFill>
            <a:miter/>
          </a:ln>
        </p:spPr>
        <p:txBody>
          <a:bodyPr lIns="45719" rIns="45719" anchor="ctr"/>
          <a:lstStyle/>
          <a:p>
            <a:pPr algn="ctr">
              <a:defRPr>
                <a:solidFill>
                  <a:srgbClr val="FFFFFF"/>
                </a:solidFill>
              </a:defRPr>
            </a:pPr>
            <a:endParaRPr/>
          </a:p>
        </p:txBody>
      </p:sp>
      <p:sp>
        <p:nvSpPr>
          <p:cNvPr id="18" name="文本框 17"/>
          <p:cNvSpPr txBox="1"/>
          <p:nvPr/>
        </p:nvSpPr>
        <p:spPr>
          <a:xfrm>
            <a:off x="7302932" y="5472935"/>
            <a:ext cx="5452536" cy="12737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285750" indent="-285750">
              <a:lnSpc>
                <a:spcPct val="150000"/>
              </a:lnSpc>
              <a:buFont typeface="Arial" panose="020B0604020202020204" pitchFamily="34" charset="0"/>
              <a:buChar char="•"/>
              <a:defRPr b="1">
                <a:latin typeface="Times New Roman"/>
                <a:ea typeface="Times New Roman"/>
                <a:cs typeface="Times New Roman"/>
                <a:sym typeface="Times New Roman"/>
              </a:defRPr>
            </a:pPr>
            <a:r>
              <a:rPr lang="zh-CN" altLang="en-US" b="1" dirty="0">
                <a:latin typeface="华文楷体" panose="02010600040101010101" pitchFamily="2" charset="-122"/>
                <a:ea typeface="华文楷体" panose="02010600040101010101" pitchFamily="2" charset="-122"/>
              </a:rPr>
              <a:t>按设定的通道数将视觉语义按簇分组学习</a:t>
            </a:r>
            <a:endParaRPr lang="en-US" altLang="zh-CN" b="1" dirty="0">
              <a:latin typeface="华文楷体" panose="02010600040101010101" pitchFamily="2" charset="-122"/>
              <a:ea typeface="华文楷体" panose="02010600040101010101" pitchFamily="2" charset="-122"/>
            </a:endParaRPr>
          </a:p>
          <a:p>
            <a:pPr marL="285750" indent="-285750">
              <a:lnSpc>
                <a:spcPct val="150000"/>
              </a:lnSpc>
              <a:buFont typeface="Arial" panose="020B0604020202020204" pitchFamily="34" charset="0"/>
              <a:buChar char="•"/>
              <a:defRPr b="1">
                <a:latin typeface="Times New Roman"/>
                <a:ea typeface="Times New Roman"/>
                <a:cs typeface="Times New Roman"/>
                <a:sym typeface="Times New Roman"/>
              </a:defRPr>
            </a:pPr>
            <a:r>
              <a:rPr lang="zh-CN" altLang="en-US" b="1" dirty="0">
                <a:latin typeface="华文楷体" panose="02010600040101010101" pitchFamily="2" charset="-122"/>
                <a:ea typeface="华文楷体" panose="02010600040101010101" pitchFamily="2" charset="-122"/>
              </a:rPr>
              <a:t>后续利用伪分类能力为噪声图像分配伪标题</a:t>
            </a:r>
          </a:p>
          <a:p>
            <a:pPr>
              <a:lnSpc>
                <a:spcPct val="150000"/>
              </a:lnSpc>
              <a:defRPr b="1">
                <a:latin typeface="Times New Roman"/>
                <a:ea typeface="Times New Roman"/>
                <a:cs typeface="Times New Roman"/>
                <a:sym typeface="Times New Roman"/>
              </a:defRPr>
            </a:pPr>
            <a:endParaRPr lang="zh-CN" altLang="en-US" b="1" dirty="0">
              <a:latin typeface="华文楷体" panose="02010600040101010101" pitchFamily="2" charset="-122"/>
              <a:ea typeface="华文楷体" panose="02010600040101010101" pitchFamily="2" charset="-122"/>
            </a:endParaRPr>
          </a:p>
        </p:txBody>
      </p:sp>
      <p:pic>
        <p:nvPicPr>
          <p:cNvPr id="12" name="图片 11">
            <a:extLst>
              <a:ext uri="{FF2B5EF4-FFF2-40B4-BE49-F238E27FC236}">
                <a16:creationId xmlns:a16="http://schemas.microsoft.com/office/drawing/2014/main" id="{4D14D9DC-82F9-1991-E444-ED318D2CE813}"/>
              </a:ext>
            </a:extLst>
          </p:cNvPr>
          <p:cNvPicPr>
            <a:picLocks noChangeAspect="1"/>
          </p:cNvPicPr>
          <p:nvPr/>
        </p:nvPicPr>
        <p:blipFill>
          <a:blip r:embed="rId4"/>
          <a:stretch>
            <a:fillRect/>
          </a:stretch>
        </p:blipFill>
        <p:spPr>
          <a:xfrm>
            <a:off x="8924568" y="2607386"/>
            <a:ext cx="1943100" cy="609600"/>
          </a:xfrm>
          <a:prstGeom prst="rect">
            <a:avLst/>
          </a:prstGeom>
        </p:spPr>
      </p:pic>
      <p:pic>
        <p:nvPicPr>
          <p:cNvPr id="20" name="图片 19">
            <a:extLst>
              <a:ext uri="{FF2B5EF4-FFF2-40B4-BE49-F238E27FC236}">
                <a16:creationId xmlns:a16="http://schemas.microsoft.com/office/drawing/2014/main" id="{6CDD5412-6356-D223-98F3-7DE732FEDB91}"/>
              </a:ext>
            </a:extLst>
          </p:cNvPr>
          <p:cNvPicPr>
            <a:picLocks noChangeAspect="1"/>
          </p:cNvPicPr>
          <p:nvPr/>
        </p:nvPicPr>
        <p:blipFill>
          <a:blip r:embed="rId5"/>
          <a:stretch>
            <a:fillRect/>
          </a:stretch>
        </p:blipFill>
        <p:spPr>
          <a:xfrm>
            <a:off x="8661190" y="4224595"/>
            <a:ext cx="2641600" cy="660400"/>
          </a:xfrm>
          <a:prstGeom prst="rect">
            <a:avLst/>
          </a:prstGeom>
        </p:spPr>
      </p:pic>
      <p:sp>
        <p:nvSpPr>
          <p:cNvPr id="21" name="矩形 20"/>
          <p:cNvSpPr/>
          <p:nvPr/>
        </p:nvSpPr>
        <p:spPr>
          <a:xfrm>
            <a:off x="10215504" y="2767076"/>
            <a:ext cx="579067" cy="284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B39B7AA9-5B31-49C3-960D-56F1E8A4C53E}"/>
              </a:ext>
            </a:extLst>
          </p:cNvPr>
          <p:cNvCxnSpPr>
            <a:cxnSpLocks/>
            <a:stCxn id="21" idx="2"/>
            <a:endCxn id="33" idx="3"/>
          </p:cNvCxnSpPr>
          <p:nvPr/>
        </p:nvCxnSpPr>
        <p:spPr>
          <a:xfrm flipH="1">
            <a:off x="6751476" y="3051551"/>
            <a:ext cx="3753562" cy="1977219"/>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AE83AE64-A725-3986-54DE-9524ABE645D5}"/>
              </a:ext>
            </a:extLst>
          </p:cNvPr>
          <p:cNvSpPr/>
          <p:nvPr/>
        </p:nvSpPr>
        <p:spPr>
          <a:xfrm>
            <a:off x="5318604" y="4855369"/>
            <a:ext cx="1432872" cy="3468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268336" y="4867465"/>
            <a:ext cx="1418017" cy="369332"/>
          </a:xfrm>
          <a:prstGeom prst="rect">
            <a:avLst/>
          </a:prstGeom>
        </p:spPr>
        <p:txBody>
          <a:bodyPr wrap="none">
            <a:spAutoFit/>
          </a:bodyPr>
          <a:lstStyle/>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Entropy loss</a:t>
            </a:r>
            <a:endParaRPr lang="zh-CN" altLang="en-US" dirty="0">
              <a:latin typeface="Times New Roman" panose="02020603050405020304" pitchFamily="18" charset="0"/>
              <a:cs typeface="Times New Roman" panose="02020603050405020304" pitchFamily="18" charset="0"/>
            </a:endParaRPr>
          </a:p>
        </p:txBody>
      </p:sp>
      <p:sp>
        <p:nvSpPr>
          <p:cNvPr id="30" name="矩形 29"/>
          <p:cNvSpPr/>
          <p:nvPr/>
        </p:nvSpPr>
        <p:spPr>
          <a:xfrm>
            <a:off x="8980113" y="2231928"/>
            <a:ext cx="2003754" cy="369332"/>
          </a:xfrm>
          <a:prstGeom prst="rect">
            <a:avLst/>
          </a:prstGeom>
        </p:spPr>
        <p:txBody>
          <a:bodyPr wrap="none">
            <a:spAutoFit/>
          </a:bodyPr>
          <a:lstStyle/>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Cross-entropy loss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037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7623312-4E71-E2A8-718A-98C3D9655B9C}"/>
              </a:ext>
            </a:extLst>
          </p:cNvPr>
          <p:cNvPicPr>
            <a:picLocks noChangeAspect="1"/>
          </p:cNvPicPr>
          <p:nvPr/>
        </p:nvPicPr>
        <p:blipFill>
          <a:blip r:embed="rId2"/>
          <a:stretch>
            <a:fillRect/>
          </a:stretch>
        </p:blipFill>
        <p:spPr>
          <a:xfrm>
            <a:off x="708860" y="2665197"/>
            <a:ext cx="6565062" cy="3809685"/>
          </a:xfrm>
          <a:prstGeom prst="rect">
            <a:avLst/>
          </a:prstGeom>
          <a:scene3d>
            <a:camera prst="orthographicFront"/>
            <a:lightRig rig="threePt" dir="t"/>
          </a:scene3d>
          <a:sp3d extrusionH="50800" prstMaterial="matte">
            <a:bevelT w="50800" h="50800" prst="slope"/>
            <a:bevelB w="50800" h="50800" prst="slope"/>
          </a:sp3d>
        </p:spPr>
      </p:pic>
      <p:sp>
        <p:nvSpPr>
          <p:cNvPr id="3" name="文本占位符 2"/>
          <p:cNvSpPr>
            <a:spLocks noGrp="1"/>
          </p:cNvSpPr>
          <p:nvPr>
            <p:ph type="body" sz="quarter" idx="13"/>
          </p:nvPr>
        </p:nvSpPr>
        <p:spPr/>
        <p:txBody>
          <a:bodyPr/>
          <a:lstStyle/>
          <a:p>
            <a:r>
              <a:rPr lang="en-US" altLang="zh-CN" dirty="0"/>
              <a:t>Method - Pseudo-Captioning</a:t>
            </a:r>
            <a:endParaRPr lang="zh-CN" altLang="en-US" dirty="0"/>
          </a:p>
        </p:txBody>
      </p:sp>
      <p:sp>
        <p:nvSpPr>
          <p:cNvPr id="4" name="文本占位符 3"/>
          <p:cNvSpPr>
            <a:spLocks noGrp="1"/>
          </p:cNvSpPr>
          <p:nvPr>
            <p:ph type="body" sz="quarter" idx="14"/>
          </p:nvPr>
        </p:nvSpPr>
        <p:spPr/>
        <p:txBody>
          <a:bodyPr/>
          <a:lstStyle/>
          <a:p>
            <a:r>
              <a:rPr lang="zh-CN" altLang="en-US"/>
              <a:t>伪标题：利用伪分类器对干净图像以及噪声图像的伪预测的相似程度分配伪标题</a:t>
            </a:r>
            <a:endParaRPr lang="en-US" altLang="zh-CN"/>
          </a:p>
          <a:p>
            <a:r>
              <a:rPr lang="zh-CN" altLang="en-US"/>
              <a:t>作用：为噪声图像提供正确监督</a:t>
            </a:r>
            <a:endParaRPr lang="zh-CN" altLang="en-US" dirty="0"/>
          </a:p>
        </p:txBody>
      </p:sp>
      <p:sp>
        <p:nvSpPr>
          <p:cNvPr id="2" name="标题 1"/>
          <p:cNvSpPr>
            <a:spLocks noGrp="1"/>
          </p:cNvSpPr>
          <p:nvPr>
            <p:ph type="title"/>
          </p:nvPr>
        </p:nvSpPr>
        <p:spPr/>
        <p:txBody>
          <a:bodyPr>
            <a:normAutofit/>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sp>
        <p:nvSpPr>
          <p:cNvPr id="5" name="文本框 6"/>
          <p:cNvSpPr txBox="1"/>
          <p:nvPr/>
        </p:nvSpPr>
        <p:spPr>
          <a:xfrm>
            <a:off x="3637341" y="4461362"/>
            <a:ext cx="4997024" cy="458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defRPr b="1">
                <a:latin typeface="+mj-lt"/>
                <a:ea typeface="+mj-ea"/>
                <a:cs typeface="+mj-cs"/>
                <a:sym typeface="Helvetica"/>
              </a:defRPr>
            </a:lvl1pPr>
          </a:lstStyle>
          <a:p>
            <a:pPr>
              <a:defRPr>
                <a:latin typeface="Times New Roman"/>
                <a:ea typeface="Times New Roman"/>
                <a:cs typeface="Times New Roman"/>
                <a:sym typeface="Times New Roman"/>
              </a:defRPr>
            </a:pPr>
            <a:endParaRPr dirty="0"/>
          </a:p>
        </p:txBody>
      </p:sp>
      <p:sp>
        <p:nvSpPr>
          <p:cNvPr id="10" name="矩形 9"/>
          <p:cNvSpPr/>
          <p:nvPr/>
        </p:nvSpPr>
        <p:spPr>
          <a:xfrm>
            <a:off x="3963289" y="2664207"/>
            <a:ext cx="3291066" cy="1824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B39B7AA9-5B31-49C3-960D-56F1E8A4C53E}"/>
              </a:ext>
            </a:extLst>
          </p:cNvPr>
          <p:cNvCxnSpPr>
            <a:cxnSpLocks/>
            <a:endCxn id="40" idx="3"/>
          </p:cNvCxnSpPr>
          <p:nvPr/>
        </p:nvCxnSpPr>
        <p:spPr>
          <a:xfrm flipH="1" flipV="1">
            <a:off x="7400564" y="3090198"/>
            <a:ext cx="740184" cy="1615601"/>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513378" y="5582118"/>
            <a:ext cx="4116851"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lnSpc>
                <a:spcPct val="150000"/>
              </a:lnSpc>
              <a:defRPr b="1">
                <a:latin typeface="Times New Roman"/>
                <a:ea typeface="Times New Roman"/>
                <a:cs typeface="Times New Roman"/>
                <a:sym typeface="Times New Roman"/>
              </a:defRPr>
            </a:pPr>
            <a:r>
              <a:rPr lang="zh-CN" altLang="en-US" b="1" dirty="0">
                <a:latin typeface="华文楷体" panose="02010600040101010101" pitchFamily="2" charset="-122"/>
                <a:ea typeface="华文楷体" panose="02010600040101010101" pitchFamily="2" charset="-122"/>
              </a:rPr>
              <a:t>具有</a:t>
            </a:r>
            <a:r>
              <a:rPr lang="zh-CN" altLang="en-US" b="1" dirty="0">
                <a:solidFill>
                  <a:srgbClr val="FF007A"/>
                </a:solidFill>
                <a:latin typeface="华文楷体" panose="02010600040101010101" pitchFamily="2" charset="-122"/>
                <a:ea typeface="华文楷体" panose="02010600040101010101" pitchFamily="2" charset="-122"/>
              </a:rPr>
              <a:t>最相似伪预测</a:t>
            </a:r>
            <a:r>
              <a:rPr lang="zh-CN" altLang="en-US" b="1" dirty="0">
                <a:latin typeface="华文楷体" panose="02010600040101010101" pitchFamily="2" charset="-122"/>
                <a:ea typeface="华文楷体" panose="02010600040101010101" pitchFamily="2" charset="-122"/>
              </a:rPr>
              <a:t>的干净图像的标题</a:t>
            </a:r>
            <a:endParaRPr lang="en-US" altLang="zh-CN" b="1" dirty="0">
              <a:latin typeface="华文楷体" panose="02010600040101010101" pitchFamily="2" charset="-122"/>
              <a:ea typeface="华文楷体" panose="02010600040101010101" pitchFamily="2" charset="-122"/>
            </a:endParaRPr>
          </a:p>
          <a:p>
            <a:pPr algn="ctr">
              <a:lnSpc>
                <a:spcPct val="150000"/>
              </a:lnSpc>
              <a:defRPr b="1">
                <a:latin typeface="Times New Roman"/>
                <a:ea typeface="Times New Roman"/>
                <a:cs typeface="Times New Roman"/>
                <a:sym typeface="Times New Roman"/>
              </a:defRPr>
            </a:pPr>
            <a:r>
              <a:rPr lang="zh-CN" altLang="en-US" b="1" dirty="0">
                <a:latin typeface="华文楷体" panose="02010600040101010101" pitchFamily="2" charset="-122"/>
                <a:ea typeface="华文楷体" panose="02010600040101010101" pitchFamily="2" charset="-122"/>
              </a:rPr>
              <a:t>分配为对应噪声图像的</a:t>
            </a:r>
            <a:r>
              <a:rPr lang="zh-CN" altLang="en-US" b="1" dirty="0">
                <a:solidFill>
                  <a:srgbClr val="FF007A"/>
                </a:solidFill>
                <a:latin typeface="华文楷体" panose="02010600040101010101" pitchFamily="2" charset="-122"/>
                <a:ea typeface="华文楷体" panose="02010600040101010101" pitchFamily="2" charset="-122"/>
              </a:rPr>
              <a:t>伪标题</a:t>
            </a:r>
          </a:p>
        </p:txBody>
      </p:sp>
      <p:sp>
        <p:nvSpPr>
          <p:cNvPr id="17" name="箭头: 下 24"/>
          <p:cNvSpPr/>
          <p:nvPr/>
        </p:nvSpPr>
        <p:spPr>
          <a:xfrm>
            <a:off x="9376497" y="2744952"/>
            <a:ext cx="390614" cy="461666"/>
          </a:xfrm>
          <a:custGeom>
            <a:avLst/>
            <a:gdLst/>
            <a:ahLst/>
            <a:cxnLst>
              <a:cxn ang="0">
                <a:pos x="wd2" y="hd2"/>
              </a:cxn>
              <a:cxn ang="5400000">
                <a:pos x="wd2" y="hd2"/>
              </a:cxn>
              <a:cxn ang="10800000">
                <a:pos x="wd2" y="hd2"/>
              </a:cxn>
              <a:cxn ang="16200000">
                <a:pos x="wd2" y="hd2"/>
              </a:cxn>
            </a:cxnLst>
            <a:rect l="0" t="0" r="r" b="b"/>
            <a:pathLst>
              <a:path w="21600" h="21600" extrusionOk="0">
                <a:moveTo>
                  <a:pt x="0" y="12462"/>
                </a:moveTo>
                <a:lnTo>
                  <a:pt x="5400" y="12462"/>
                </a:lnTo>
                <a:lnTo>
                  <a:pt x="5400" y="0"/>
                </a:lnTo>
                <a:lnTo>
                  <a:pt x="16200" y="0"/>
                </a:lnTo>
                <a:lnTo>
                  <a:pt x="16200" y="12462"/>
                </a:lnTo>
                <a:lnTo>
                  <a:pt x="21600" y="12462"/>
                </a:lnTo>
                <a:lnTo>
                  <a:pt x="10800" y="21600"/>
                </a:lnTo>
                <a:close/>
              </a:path>
            </a:pathLst>
          </a:custGeom>
          <a:solidFill>
            <a:srgbClr val="FFFFFF"/>
          </a:solidFill>
          <a:ln w="25400">
            <a:solidFill>
              <a:srgbClr val="000000"/>
            </a:solidFill>
            <a:miter/>
          </a:ln>
        </p:spPr>
        <p:txBody>
          <a:bodyPr lIns="45719" rIns="45719" anchor="ctr"/>
          <a:lstStyle/>
          <a:p>
            <a:pPr algn="ctr">
              <a:defRPr>
                <a:solidFill>
                  <a:srgbClr val="FFFFFF"/>
                </a:solidFill>
              </a:defRPr>
            </a:pPr>
            <a:endParaRPr/>
          </a:p>
        </p:txBody>
      </p:sp>
      <p:sp>
        <p:nvSpPr>
          <p:cNvPr id="21" name="矩形 20"/>
          <p:cNvSpPr/>
          <p:nvPr/>
        </p:nvSpPr>
        <p:spPr>
          <a:xfrm>
            <a:off x="9813886" y="2289264"/>
            <a:ext cx="579067" cy="284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B39B7AA9-5B31-49C3-960D-56F1E8A4C53E}"/>
              </a:ext>
            </a:extLst>
          </p:cNvPr>
          <p:cNvCxnSpPr>
            <a:cxnSpLocks/>
            <a:stCxn id="6" idx="1"/>
          </p:cNvCxnSpPr>
          <p:nvPr/>
        </p:nvCxnSpPr>
        <p:spPr>
          <a:xfrm flipH="1">
            <a:off x="5975178" y="2385135"/>
            <a:ext cx="1925620" cy="1404429"/>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AE83AE64-A725-3986-54DE-9524ABE645D5}"/>
              </a:ext>
            </a:extLst>
          </p:cNvPr>
          <p:cNvSpPr/>
          <p:nvPr/>
        </p:nvSpPr>
        <p:spPr>
          <a:xfrm>
            <a:off x="5284265" y="3789564"/>
            <a:ext cx="1153490" cy="1625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5BB34FA-E5D6-0A0A-6E6D-7D7C912B1966}"/>
              </a:ext>
            </a:extLst>
          </p:cNvPr>
          <p:cNvPicPr>
            <a:picLocks noChangeAspect="1"/>
          </p:cNvPicPr>
          <p:nvPr/>
        </p:nvPicPr>
        <p:blipFill>
          <a:blip r:embed="rId3"/>
          <a:stretch>
            <a:fillRect/>
          </a:stretch>
        </p:blipFill>
        <p:spPr>
          <a:xfrm>
            <a:off x="7900798" y="2118435"/>
            <a:ext cx="3543300" cy="533400"/>
          </a:xfrm>
          <a:prstGeom prst="rect">
            <a:avLst/>
          </a:prstGeom>
        </p:spPr>
      </p:pic>
      <p:pic>
        <p:nvPicPr>
          <p:cNvPr id="8" name="图片 7">
            <a:extLst>
              <a:ext uri="{FF2B5EF4-FFF2-40B4-BE49-F238E27FC236}">
                <a16:creationId xmlns:a16="http://schemas.microsoft.com/office/drawing/2014/main" id="{D3C5301E-B112-9F2D-B700-97A751CC4B1C}"/>
              </a:ext>
            </a:extLst>
          </p:cNvPr>
          <p:cNvPicPr>
            <a:picLocks noChangeAspect="1"/>
          </p:cNvPicPr>
          <p:nvPr/>
        </p:nvPicPr>
        <p:blipFill>
          <a:blip r:embed="rId4"/>
          <a:stretch>
            <a:fillRect/>
          </a:stretch>
        </p:blipFill>
        <p:spPr>
          <a:xfrm>
            <a:off x="8614777" y="3371177"/>
            <a:ext cx="1803400" cy="596900"/>
          </a:xfrm>
          <a:prstGeom prst="rect">
            <a:avLst/>
          </a:prstGeom>
        </p:spPr>
      </p:pic>
      <p:pic>
        <p:nvPicPr>
          <p:cNvPr id="9" name="图片 8">
            <a:extLst>
              <a:ext uri="{FF2B5EF4-FFF2-40B4-BE49-F238E27FC236}">
                <a16:creationId xmlns:a16="http://schemas.microsoft.com/office/drawing/2014/main" id="{1BB815FB-0249-14B6-0767-369783E3E7AB}"/>
              </a:ext>
            </a:extLst>
          </p:cNvPr>
          <p:cNvPicPr>
            <a:picLocks noChangeAspect="1"/>
          </p:cNvPicPr>
          <p:nvPr/>
        </p:nvPicPr>
        <p:blipFill>
          <a:blip r:embed="rId5"/>
          <a:stretch>
            <a:fillRect/>
          </a:stretch>
        </p:blipFill>
        <p:spPr>
          <a:xfrm>
            <a:off x="8016054" y="4567446"/>
            <a:ext cx="3111500" cy="1028700"/>
          </a:xfrm>
          <a:prstGeom prst="rect">
            <a:avLst/>
          </a:prstGeom>
        </p:spPr>
      </p:pic>
      <p:sp>
        <p:nvSpPr>
          <p:cNvPr id="13" name="箭头: 下 24">
            <a:extLst>
              <a:ext uri="{FF2B5EF4-FFF2-40B4-BE49-F238E27FC236}">
                <a16:creationId xmlns:a16="http://schemas.microsoft.com/office/drawing/2014/main" id="{EDD4EF93-44C6-0CC8-B0B6-8490B7A65251}"/>
              </a:ext>
            </a:extLst>
          </p:cNvPr>
          <p:cNvSpPr/>
          <p:nvPr/>
        </p:nvSpPr>
        <p:spPr>
          <a:xfrm>
            <a:off x="9376497" y="4105780"/>
            <a:ext cx="390614" cy="461666"/>
          </a:xfrm>
          <a:custGeom>
            <a:avLst/>
            <a:gdLst/>
            <a:ahLst/>
            <a:cxnLst>
              <a:cxn ang="0">
                <a:pos x="wd2" y="hd2"/>
              </a:cxn>
              <a:cxn ang="5400000">
                <a:pos x="wd2" y="hd2"/>
              </a:cxn>
              <a:cxn ang="10800000">
                <a:pos x="wd2" y="hd2"/>
              </a:cxn>
              <a:cxn ang="16200000">
                <a:pos x="wd2" y="hd2"/>
              </a:cxn>
            </a:cxnLst>
            <a:rect l="0" t="0" r="r" b="b"/>
            <a:pathLst>
              <a:path w="21600" h="21600" extrusionOk="0">
                <a:moveTo>
                  <a:pt x="0" y="12462"/>
                </a:moveTo>
                <a:lnTo>
                  <a:pt x="5400" y="12462"/>
                </a:lnTo>
                <a:lnTo>
                  <a:pt x="5400" y="0"/>
                </a:lnTo>
                <a:lnTo>
                  <a:pt x="16200" y="0"/>
                </a:lnTo>
                <a:lnTo>
                  <a:pt x="16200" y="12462"/>
                </a:lnTo>
                <a:lnTo>
                  <a:pt x="21600" y="12462"/>
                </a:lnTo>
                <a:lnTo>
                  <a:pt x="10800" y="21600"/>
                </a:lnTo>
                <a:close/>
              </a:path>
            </a:pathLst>
          </a:custGeom>
          <a:solidFill>
            <a:srgbClr val="FFFFFF"/>
          </a:solidFill>
          <a:ln w="25400">
            <a:solidFill>
              <a:srgbClr val="000000"/>
            </a:solidFill>
            <a:miter/>
          </a:ln>
        </p:spPr>
        <p:txBody>
          <a:bodyPr lIns="45719" rIns="45719" anchor="ctr"/>
          <a:lstStyle/>
          <a:p>
            <a:pPr algn="ctr">
              <a:defRPr>
                <a:solidFill>
                  <a:srgbClr val="FFFFFF"/>
                </a:solidFill>
              </a:defRPr>
            </a:pPr>
            <a:endParaRPr/>
          </a:p>
        </p:txBody>
      </p:sp>
      <p:sp>
        <p:nvSpPr>
          <p:cNvPr id="34" name="矩形 33">
            <a:extLst>
              <a:ext uri="{FF2B5EF4-FFF2-40B4-BE49-F238E27FC236}">
                <a16:creationId xmlns:a16="http://schemas.microsoft.com/office/drawing/2014/main" id="{5EB8DCC4-904E-6B29-4144-69D76A0D2542}"/>
              </a:ext>
            </a:extLst>
          </p:cNvPr>
          <p:cNvSpPr/>
          <p:nvPr/>
        </p:nvSpPr>
        <p:spPr>
          <a:xfrm>
            <a:off x="6361815" y="3386193"/>
            <a:ext cx="1038750" cy="11606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21">
            <a:extLst>
              <a:ext uri="{FF2B5EF4-FFF2-40B4-BE49-F238E27FC236}">
                <a16:creationId xmlns:a16="http://schemas.microsoft.com/office/drawing/2014/main" id="{E09CCEFE-DD67-0D6B-456D-3D6193FDA281}"/>
              </a:ext>
            </a:extLst>
          </p:cNvPr>
          <p:cNvCxnSpPr>
            <a:cxnSpLocks/>
            <a:stCxn id="8" idx="1"/>
            <a:endCxn id="34" idx="3"/>
          </p:cNvCxnSpPr>
          <p:nvPr/>
        </p:nvCxnSpPr>
        <p:spPr>
          <a:xfrm flipH="1">
            <a:off x="7400565" y="3669627"/>
            <a:ext cx="1214212" cy="29689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013A359F-C170-ABBA-6959-1A9AC9DC162F}"/>
              </a:ext>
            </a:extLst>
          </p:cNvPr>
          <p:cNvSpPr/>
          <p:nvPr/>
        </p:nvSpPr>
        <p:spPr>
          <a:xfrm>
            <a:off x="5975179" y="2769172"/>
            <a:ext cx="1425385" cy="6420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8862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en-US" altLang="zh-CN" dirty="0"/>
              <a:t>Method - Prediction Oscillation Based Correspondence Rectification</a:t>
            </a:r>
            <a:endParaRPr lang="en-US" altLang="zh-CN" dirty="0">
              <a:ea typeface="STKaiti" panose="02010600040101010101" pitchFamily="2" charset="-122"/>
            </a:endParaRPr>
          </a:p>
          <a:p>
            <a:endParaRPr lang="zh-CN" altLang="en-US" dirty="0"/>
          </a:p>
        </p:txBody>
      </p:sp>
      <p:sp>
        <p:nvSpPr>
          <p:cNvPr id="7" name="标题 6"/>
          <p:cNvSpPr>
            <a:spLocks noGrp="1"/>
          </p:cNvSpPr>
          <p:nvPr>
            <p:ph type="title"/>
          </p:nvPr>
        </p:nvSpPr>
        <p:spPr/>
        <p:txBody>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sp>
        <p:nvSpPr>
          <p:cNvPr id="13" name="文本占位符 8"/>
          <p:cNvSpPr txBox="1">
            <a:spLocks/>
          </p:cNvSpPr>
          <p:nvPr/>
        </p:nvSpPr>
        <p:spPr>
          <a:xfrm>
            <a:off x="843004" y="1794338"/>
            <a:ext cx="10896606" cy="595312"/>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lang="zh-CN" altLang="en-US" sz="2000" b="1" kern="1200" dirty="0" smtClean="0">
                <a:solidFill>
                  <a:schemeClr val="tx1"/>
                </a:solidFill>
                <a:latin typeface="华文楷体" panose="02010600040101010101" pitchFamily="2" charset="-122"/>
                <a:ea typeface="华文楷体" panose="02010600040101010101" pitchFamily="2" charset="-122"/>
                <a:cs typeface="华文楷体" panose="02010600040101010101" pitchFamily="2" charset="-122"/>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黑体" panose="02010609060101010101" pitchFamily="49" charset="-122"/>
                <a:ea typeface="黑体" panose="020106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黑体" panose="02010609060101010101" pitchFamily="49" charset="-122"/>
                <a:ea typeface="黑体" panose="02010609060101010101" pitchFamily="49"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黑体" panose="02010609060101010101" pitchFamily="49" charset="-122"/>
                <a:ea typeface="黑体" panose="02010609060101010101" pitchFamily="49"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从基于具有正确对应关系的标题的伪标签中学习到的图像伪分类结果应该是稳定的</a:t>
            </a:r>
          </a:p>
        </p:txBody>
      </p:sp>
      <p:sp>
        <p:nvSpPr>
          <p:cNvPr id="10" name="箭头: 下 21">
            <a:extLst>
              <a:ext uri="{FF2B5EF4-FFF2-40B4-BE49-F238E27FC236}">
                <a16:creationId xmlns:a16="http://schemas.microsoft.com/office/drawing/2014/main" id="{108D708E-6D51-C71E-B8CF-D0D6A67A596B}"/>
              </a:ext>
            </a:extLst>
          </p:cNvPr>
          <p:cNvSpPr/>
          <p:nvPr/>
        </p:nvSpPr>
        <p:spPr>
          <a:xfrm>
            <a:off x="5900693" y="2425888"/>
            <a:ext cx="390614" cy="461666"/>
          </a:xfrm>
          <a:custGeom>
            <a:avLst/>
            <a:gdLst/>
            <a:ahLst/>
            <a:cxnLst>
              <a:cxn ang="0">
                <a:pos x="wd2" y="hd2"/>
              </a:cxn>
              <a:cxn ang="5400000">
                <a:pos x="wd2" y="hd2"/>
              </a:cxn>
              <a:cxn ang="10800000">
                <a:pos x="wd2" y="hd2"/>
              </a:cxn>
              <a:cxn ang="16200000">
                <a:pos x="wd2" y="hd2"/>
              </a:cxn>
            </a:cxnLst>
            <a:rect l="0" t="0" r="r" b="b"/>
            <a:pathLst>
              <a:path w="21600" h="21600" extrusionOk="0">
                <a:moveTo>
                  <a:pt x="0" y="12462"/>
                </a:moveTo>
                <a:lnTo>
                  <a:pt x="5400" y="12462"/>
                </a:lnTo>
                <a:lnTo>
                  <a:pt x="5400" y="0"/>
                </a:lnTo>
                <a:lnTo>
                  <a:pt x="16200" y="0"/>
                </a:lnTo>
                <a:lnTo>
                  <a:pt x="16200" y="12462"/>
                </a:lnTo>
                <a:lnTo>
                  <a:pt x="21600" y="12462"/>
                </a:lnTo>
                <a:lnTo>
                  <a:pt x="10800" y="21600"/>
                </a:lnTo>
                <a:close/>
              </a:path>
            </a:pathLst>
          </a:custGeom>
          <a:solidFill>
            <a:srgbClr val="FFFFFF"/>
          </a:solidFill>
          <a:ln w="25400">
            <a:solidFill>
              <a:srgbClr val="000000"/>
            </a:solidFill>
            <a:miter/>
          </a:ln>
        </p:spPr>
        <p:txBody>
          <a:bodyPr lIns="45719" rIns="45719" anchor="ctr"/>
          <a:lstStyle/>
          <a:p>
            <a:pPr algn="ctr">
              <a:defRPr>
                <a:solidFill>
                  <a:srgbClr val="FFFFFF"/>
                </a:solidFill>
              </a:defRPr>
            </a:pPr>
            <a:endParaRPr/>
          </a:p>
        </p:txBody>
      </p:sp>
      <p:sp>
        <p:nvSpPr>
          <p:cNvPr id="14" name="文本占位符 8"/>
          <p:cNvSpPr txBox="1">
            <a:spLocks/>
          </p:cNvSpPr>
          <p:nvPr/>
        </p:nvSpPr>
        <p:spPr>
          <a:xfrm>
            <a:off x="835384" y="2937697"/>
            <a:ext cx="10896606" cy="595312"/>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lang="zh-CN" altLang="en-US" sz="2000" b="1" kern="1200" dirty="0" smtClean="0">
                <a:solidFill>
                  <a:schemeClr val="tx1"/>
                </a:solidFill>
                <a:latin typeface="华文楷体" panose="02010600040101010101" pitchFamily="2" charset="-122"/>
                <a:ea typeface="华文楷体" panose="02010600040101010101" pitchFamily="2" charset="-122"/>
                <a:cs typeface="华文楷体" panose="02010600040101010101" pitchFamily="2" charset="-122"/>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黑体" panose="02010609060101010101" pitchFamily="49" charset="-122"/>
                <a:ea typeface="黑体" panose="020106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黑体" panose="02010609060101010101" pitchFamily="49" charset="-122"/>
                <a:ea typeface="黑体" panose="02010609060101010101" pitchFamily="49"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黑体" panose="02010609060101010101" pitchFamily="49" charset="-122"/>
                <a:ea typeface="黑体" panose="02010609060101010101" pitchFamily="49"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即</a:t>
            </a:r>
            <a:r>
              <a:rPr lang="zh-CN" altLang="en-US" dirty="0">
                <a:solidFill>
                  <a:srgbClr val="FF007A"/>
                </a:solidFill>
              </a:rPr>
              <a:t>震荡的伪预测</a:t>
            </a:r>
            <a:r>
              <a:rPr lang="zh-CN" altLang="en-US" dirty="0"/>
              <a:t>表示</a:t>
            </a:r>
            <a:r>
              <a:rPr lang="en-US" altLang="zh-CN" dirty="0"/>
              <a:t>[</a:t>
            </a:r>
            <a:r>
              <a:rPr lang="zh-CN" altLang="en-US" dirty="0"/>
              <a:t>图像</a:t>
            </a:r>
            <a:r>
              <a:rPr lang="en-US" altLang="zh-CN" dirty="0"/>
              <a:t>-</a:t>
            </a:r>
            <a:r>
              <a:rPr lang="zh-CN" altLang="en-US" dirty="0"/>
              <a:t>标题</a:t>
            </a:r>
            <a:r>
              <a:rPr lang="en-US" altLang="zh-CN" dirty="0"/>
              <a:t>]</a:t>
            </a:r>
            <a:r>
              <a:rPr lang="zh-CN" altLang="en-US" dirty="0"/>
              <a:t>对中的</a:t>
            </a:r>
            <a:r>
              <a:rPr lang="zh-CN" altLang="en-US" dirty="0">
                <a:solidFill>
                  <a:srgbClr val="FF007A"/>
                </a:solidFill>
              </a:rPr>
              <a:t>对应性较低</a:t>
            </a:r>
          </a:p>
        </p:txBody>
      </p:sp>
      <p:pic>
        <p:nvPicPr>
          <p:cNvPr id="15" name="图片 14"/>
          <p:cNvPicPr>
            <a:picLocks noChangeAspect="1"/>
          </p:cNvPicPr>
          <p:nvPr/>
        </p:nvPicPr>
        <p:blipFill>
          <a:blip r:embed="rId2"/>
          <a:stretch>
            <a:fillRect/>
          </a:stretch>
        </p:blipFill>
        <p:spPr>
          <a:xfrm>
            <a:off x="7739110" y="4049197"/>
            <a:ext cx="4000500" cy="752475"/>
          </a:xfrm>
          <a:prstGeom prst="rect">
            <a:avLst/>
          </a:prstGeom>
        </p:spPr>
      </p:pic>
      <p:sp>
        <p:nvSpPr>
          <p:cNvPr id="16" name="矩形 15"/>
          <p:cNvSpPr/>
          <p:nvPr/>
        </p:nvSpPr>
        <p:spPr>
          <a:xfrm>
            <a:off x="4621619" y="3790256"/>
            <a:ext cx="3339376" cy="369204"/>
          </a:xfrm>
          <a:prstGeom prst="rect">
            <a:avLst/>
          </a:prstGeom>
        </p:spPr>
        <p:txBody>
          <a:bodyPr wrap="none">
            <a:spAutoFit/>
          </a:bodyPr>
          <a:lstStyle/>
          <a:p>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使用</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GMM</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拟合后输出干净概率</a:t>
            </a:r>
            <a:endParaRPr lang="zh-CN" altLang="en-US" sz="408" dirty="0"/>
          </a:p>
        </p:txBody>
      </p:sp>
      <p:sp>
        <p:nvSpPr>
          <p:cNvPr id="17" name="箭头: 下 21">
            <a:extLst>
              <a:ext uri="{FF2B5EF4-FFF2-40B4-BE49-F238E27FC236}">
                <a16:creationId xmlns:a16="http://schemas.microsoft.com/office/drawing/2014/main" id="{108D708E-6D51-C71E-B8CF-D0D6A67A596B}"/>
              </a:ext>
            </a:extLst>
          </p:cNvPr>
          <p:cNvSpPr/>
          <p:nvPr/>
        </p:nvSpPr>
        <p:spPr>
          <a:xfrm rot="16200000">
            <a:off x="5900693" y="3969481"/>
            <a:ext cx="390614" cy="954733"/>
          </a:xfrm>
          <a:custGeom>
            <a:avLst/>
            <a:gdLst/>
            <a:ahLst/>
            <a:cxnLst>
              <a:cxn ang="0">
                <a:pos x="wd2" y="hd2"/>
              </a:cxn>
              <a:cxn ang="5400000">
                <a:pos x="wd2" y="hd2"/>
              </a:cxn>
              <a:cxn ang="10800000">
                <a:pos x="wd2" y="hd2"/>
              </a:cxn>
              <a:cxn ang="16200000">
                <a:pos x="wd2" y="hd2"/>
              </a:cxn>
            </a:cxnLst>
            <a:rect l="0" t="0" r="r" b="b"/>
            <a:pathLst>
              <a:path w="21600" h="21600" extrusionOk="0">
                <a:moveTo>
                  <a:pt x="0" y="12462"/>
                </a:moveTo>
                <a:lnTo>
                  <a:pt x="5400" y="12462"/>
                </a:lnTo>
                <a:lnTo>
                  <a:pt x="5400" y="0"/>
                </a:lnTo>
                <a:lnTo>
                  <a:pt x="16200" y="0"/>
                </a:lnTo>
                <a:lnTo>
                  <a:pt x="16200" y="12462"/>
                </a:lnTo>
                <a:lnTo>
                  <a:pt x="21600" y="12462"/>
                </a:lnTo>
                <a:lnTo>
                  <a:pt x="10800" y="21600"/>
                </a:lnTo>
                <a:close/>
              </a:path>
            </a:pathLst>
          </a:custGeom>
          <a:solidFill>
            <a:srgbClr val="FFFFFF"/>
          </a:solidFill>
          <a:ln w="25400">
            <a:solidFill>
              <a:srgbClr val="000000"/>
            </a:solidFill>
            <a:miter/>
          </a:ln>
        </p:spPr>
        <p:txBody>
          <a:bodyPr lIns="45719" rIns="45719" anchor="ctr"/>
          <a:lstStyle/>
          <a:p>
            <a:pPr algn="ctr">
              <a:defRPr>
                <a:solidFill>
                  <a:srgbClr val="FFFFFF"/>
                </a:solidFill>
              </a:defRPr>
            </a:pPr>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15" y="3681687"/>
            <a:ext cx="3403104" cy="1495719"/>
          </a:xfrm>
          <a:prstGeom prst="rect">
            <a:avLst/>
          </a:prstGeom>
        </p:spPr>
      </p:pic>
      <p:pic>
        <p:nvPicPr>
          <p:cNvPr id="20" name="图片 19"/>
          <p:cNvPicPr>
            <a:picLocks noChangeAspect="1"/>
          </p:cNvPicPr>
          <p:nvPr/>
        </p:nvPicPr>
        <p:blipFill>
          <a:blip r:embed="rId4"/>
          <a:stretch>
            <a:fillRect/>
          </a:stretch>
        </p:blipFill>
        <p:spPr>
          <a:xfrm>
            <a:off x="4348431" y="5177406"/>
            <a:ext cx="3495137" cy="1217893"/>
          </a:xfrm>
          <a:prstGeom prst="rect">
            <a:avLst/>
          </a:prstGeom>
        </p:spPr>
      </p:pic>
      <p:sp>
        <p:nvSpPr>
          <p:cNvPr id="23" name="矩形 22"/>
          <p:cNvSpPr/>
          <p:nvPr/>
        </p:nvSpPr>
        <p:spPr>
          <a:xfrm>
            <a:off x="7654753" y="4271688"/>
            <a:ext cx="445307" cy="393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254453" y="5351218"/>
            <a:ext cx="445307" cy="393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B39B7AA9-5B31-49C3-960D-56F1E8A4C53E}"/>
              </a:ext>
            </a:extLst>
          </p:cNvPr>
          <p:cNvCxnSpPr>
            <a:cxnSpLocks/>
            <a:stCxn id="23" idx="1"/>
            <a:endCxn id="24" idx="0"/>
          </p:cNvCxnSpPr>
          <p:nvPr/>
        </p:nvCxnSpPr>
        <p:spPr>
          <a:xfrm flipH="1">
            <a:off x="5477107" y="4468352"/>
            <a:ext cx="2177646" cy="882866"/>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759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en-US" altLang="zh-CN" dirty="0"/>
              <a:t>Experiment -</a:t>
            </a:r>
            <a:r>
              <a:rPr lang="zh-CN" altLang="en-US" dirty="0"/>
              <a:t> </a:t>
            </a:r>
            <a:r>
              <a:rPr lang="en-US" altLang="zh-CN" dirty="0"/>
              <a:t>Flickr30K, MS-COCO</a:t>
            </a:r>
          </a:p>
          <a:p>
            <a:endParaRPr lang="zh-CN" altLang="en-US" dirty="0"/>
          </a:p>
        </p:txBody>
      </p:sp>
      <p:sp>
        <p:nvSpPr>
          <p:cNvPr id="2" name="文本占位符 1"/>
          <p:cNvSpPr>
            <a:spLocks noGrp="1"/>
          </p:cNvSpPr>
          <p:nvPr>
            <p:ph type="body" sz="quarter" idx="14"/>
          </p:nvPr>
        </p:nvSpPr>
        <p:spPr/>
        <p:txBody>
          <a:bodyPr/>
          <a:lstStyle/>
          <a:p>
            <a:r>
              <a:rPr lang="zh-CN" altLang="en-US" dirty="0"/>
              <a:t>在</a:t>
            </a:r>
            <a:r>
              <a:rPr lang="en-US" altLang="zh-CN" dirty="0">
                <a:latin typeface="Times New Roman" panose="02020603050405020304" pitchFamily="18" charset="0"/>
                <a:cs typeface="Times New Roman" panose="02020603050405020304" pitchFamily="18" charset="0"/>
              </a:rPr>
              <a:t>Flickr30K</a:t>
            </a:r>
            <a:r>
              <a:rPr lang="zh-CN" altLang="en-US" dirty="0"/>
              <a:t>和</a:t>
            </a:r>
            <a:r>
              <a:rPr lang="en-US" altLang="zh-CN" dirty="0">
                <a:latin typeface="Times New Roman" panose="02020603050405020304" pitchFamily="18" charset="0"/>
                <a:cs typeface="Times New Roman" panose="02020603050405020304" pitchFamily="18" charset="0"/>
              </a:rPr>
              <a:t>MS-COCO</a:t>
            </a:r>
            <a:r>
              <a:rPr lang="zh-CN" altLang="en-US" dirty="0"/>
              <a:t>上的召回率</a:t>
            </a:r>
            <a:r>
              <a:rPr lang="en-US" altLang="zh-CN" dirty="0">
                <a:latin typeface="Times New Roman" panose="02020603050405020304" pitchFamily="18" charset="0"/>
                <a:cs typeface="Times New Roman" panose="02020603050405020304" pitchFamily="18" charset="0"/>
              </a:rPr>
              <a:t>R@1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R@5</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R10</a:t>
            </a:r>
            <a:r>
              <a:rPr lang="zh-CN" altLang="en-US" dirty="0"/>
              <a:t>以及</a:t>
            </a:r>
            <a:r>
              <a:rPr lang="en-US" altLang="zh-CN" dirty="0" err="1">
                <a:latin typeface="Times New Roman" panose="02020603050405020304" pitchFamily="18" charset="0"/>
                <a:cs typeface="Times New Roman" panose="02020603050405020304" pitchFamily="18" charset="0"/>
              </a:rPr>
              <a:t>Rsum</a:t>
            </a:r>
            <a:r>
              <a:rPr lang="zh-CN" altLang="en-US" dirty="0"/>
              <a:t>的性能比较</a:t>
            </a:r>
          </a:p>
        </p:txBody>
      </p:sp>
      <p:sp>
        <p:nvSpPr>
          <p:cNvPr id="7" name="标题 6"/>
          <p:cNvSpPr>
            <a:spLocks noGrp="1"/>
          </p:cNvSpPr>
          <p:nvPr>
            <p:ph type="title"/>
          </p:nvPr>
        </p:nvSpPr>
        <p:spPr/>
        <p:txBody>
          <a:bodyPr>
            <a:normAutofit/>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pic>
        <p:nvPicPr>
          <p:cNvPr id="4" name="图片 3"/>
          <p:cNvPicPr>
            <a:picLocks noChangeAspect="1"/>
          </p:cNvPicPr>
          <p:nvPr/>
        </p:nvPicPr>
        <p:blipFill>
          <a:blip r:embed="rId2"/>
          <a:stretch>
            <a:fillRect/>
          </a:stretch>
        </p:blipFill>
        <p:spPr>
          <a:xfrm>
            <a:off x="426717" y="2118435"/>
            <a:ext cx="5966104" cy="4145280"/>
          </a:xfrm>
          <a:prstGeom prst="rect">
            <a:avLst/>
          </a:prstGeom>
        </p:spPr>
      </p:pic>
      <p:pic>
        <p:nvPicPr>
          <p:cNvPr id="5" name="图片 4"/>
          <p:cNvPicPr>
            <a:picLocks noChangeAspect="1"/>
          </p:cNvPicPr>
          <p:nvPr/>
        </p:nvPicPr>
        <p:blipFill>
          <a:blip r:embed="rId3"/>
          <a:stretch>
            <a:fillRect/>
          </a:stretch>
        </p:blipFill>
        <p:spPr>
          <a:xfrm>
            <a:off x="6392821" y="2980447"/>
            <a:ext cx="5676157" cy="2421255"/>
          </a:xfrm>
          <a:prstGeom prst="rect">
            <a:avLst/>
          </a:prstGeom>
        </p:spPr>
      </p:pic>
    </p:spTree>
    <p:extLst>
      <p:ext uri="{BB962C8B-B14F-4D97-AF65-F5344CB8AC3E}">
        <p14:creationId xmlns:p14="http://schemas.microsoft.com/office/powerpoint/2010/main" val="135972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en-US" altLang="zh-CN" dirty="0"/>
              <a:t>Experiment - Flickr30K, MS-COCO</a:t>
            </a:r>
          </a:p>
          <a:p>
            <a:endParaRPr lang="zh-CN" altLang="en-US" dirty="0"/>
          </a:p>
        </p:txBody>
      </p:sp>
      <p:sp>
        <p:nvSpPr>
          <p:cNvPr id="2" name="文本占位符 1"/>
          <p:cNvSpPr>
            <a:spLocks noGrp="1"/>
          </p:cNvSpPr>
          <p:nvPr>
            <p:ph type="body" sz="quarter" idx="14"/>
          </p:nvPr>
        </p:nvSpPr>
        <p:spPr/>
        <p:txBody>
          <a:bodyPr/>
          <a:lstStyle/>
          <a:p>
            <a:r>
              <a:rPr lang="zh-CN" altLang="en-US" dirty="0"/>
              <a:t>在</a:t>
            </a:r>
            <a:r>
              <a:rPr lang="en-US" altLang="zh-CN" dirty="0" err="1">
                <a:latin typeface="Times New Roman" panose="02020603050405020304" pitchFamily="18" charset="0"/>
                <a:cs typeface="Times New Roman" panose="02020603050405020304" pitchFamily="18" charset="0"/>
              </a:rPr>
              <a:t>NoW</a:t>
            </a:r>
            <a:r>
              <a:rPr lang="zh-CN" altLang="en-US" dirty="0"/>
              <a:t>上的召回率</a:t>
            </a:r>
            <a:r>
              <a:rPr lang="en-US" altLang="zh-CN" dirty="0">
                <a:latin typeface="Times New Roman" panose="02020603050405020304" pitchFamily="18" charset="0"/>
                <a:cs typeface="Times New Roman" panose="02020603050405020304" pitchFamily="18" charset="0"/>
              </a:rPr>
              <a:t>R@1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R@5</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R10</a:t>
            </a:r>
            <a:r>
              <a:rPr lang="zh-CN" altLang="en-US" dirty="0"/>
              <a:t>以及</a:t>
            </a:r>
            <a:r>
              <a:rPr lang="en-US" altLang="zh-CN" dirty="0" err="1">
                <a:latin typeface="Times New Roman" panose="02020603050405020304" pitchFamily="18" charset="0"/>
                <a:cs typeface="Times New Roman" panose="02020603050405020304" pitchFamily="18" charset="0"/>
              </a:rPr>
              <a:t>Rsum</a:t>
            </a:r>
            <a:r>
              <a:rPr lang="zh-CN" altLang="en-US" dirty="0"/>
              <a:t>的性能比较</a:t>
            </a:r>
            <a:endParaRPr lang="en-US" altLang="zh-CN" dirty="0"/>
          </a:p>
          <a:p>
            <a:r>
              <a:rPr lang="zh-CN" altLang="en-US" dirty="0"/>
              <a:t>考虑到虽然</a:t>
            </a:r>
            <a:r>
              <a:rPr lang="en-US" altLang="zh-CN" dirty="0" err="1">
                <a:latin typeface="Times New Roman" panose="02020603050405020304" pitchFamily="18" charset="0"/>
                <a:cs typeface="Times New Roman" panose="02020603050405020304" pitchFamily="18" charset="0"/>
              </a:rPr>
              <a:t>NoW</a:t>
            </a:r>
            <a:r>
              <a:rPr lang="zh-CN" altLang="en-US" dirty="0"/>
              <a:t>为多语言数据集，其中包括中文，英文，日文，俄文等，但中文占主体，我们首先使用</a:t>
            </a:r>
            <a:r>
              <a:rPr lang="en-US" altLang="zh-CN" dirty="0" err="1">
                <a:solidFill>
                  <a:srgbClr val="FF007A"/>
                </a:solidFill>
                <a:latin typeface="Times New Roman" panose="02020603050405020304" pitchFamily="18" charset="0"/>
                <a:cs typeface="Times New Roman" panose="02020603050405020304" pitchFamily="18" charset="0"/>
              </a:rPr>
              <a:t>Jieba</a:t>
            </a:r>
            <a:r>
              <a:rPr lang="zh-CN" altLang="en-US" dirty="0"/>
              <a:t>分词器对文本进行分词，同时我们也提供了使用</a:t>
            </a:r>
            <a:r>
              <a:rPr lang="en-US" altLang="zh-CN" dirty="0" err="1">
                <a:solidFill>
                  <a:srgbClr val="FF007A"/>
                </a:solidFill>
                <a:latin typeface="Times New Roman" panose="02020603050405020304" pitchFamily="18" charset="0"/>
                <a:cs typeface="Times New Roman" panose="02020603050405020304" pitchFamily="18" charset="0"/>
              </a:rPr>
              <a:t>BPETokenizer</a:t>
            </a:r>
            <a:r>
              <a:rPr lang="zh-CN" altLang="en-US" dirty="0"/>
              <a:t>以及预训练的</a:t>
            </a:r>
            <a:r>
              <a:rPr lang="en-US" altLang="zh-CN" dirty="0" err="1">
                <a:solidFill>
                  <a:srgbClr val="FF007A"/>
                </a:solidFill>
                <a:latin typeface="Times New Roman" panose="02020603050405020304" pitchFamily="18" charset="0"/>
                <a:cs typeface="Times New Roman" panose="02020603050405020304" pitchFamily="18" charset="0"/>
              </a:rPr>
              <a:t>BertTokenizer</a:t>
            </a:r>
            <a:r>
              <a:rPr lang="zh-CN" altLang="en-US" dirty="0">
                <a:latin typeface="Times New Roman" panose="02020603050405020304" pitchFamily="18" charset="0"/>
                <a:cs typeface="Times New Roman" panose="02020603050405020304" pitchFamily="18" charset="0"/>
              </a:rPr>
              <a:t>进行分词的数据版本</a:t>
            </a:r>
          </a:p>
        </p:txBody>
      </p:sp>
      <p:sp>
        <p:nvSpPr>
          <p:cNvPr id="7" name="标题 6"/>
          <p:cNvSpPr>
            <a:spLocks noGrp="1"/>
          </p:cNvSpPr>
          <p:nvPr>
            <p:ph type="title"/>
          </p:nvPr>
        </p:nvSpPr>
        <p:spPr/>
        <p:txBody>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0" y="3773805"/>
            <a:ext cx="5875043" cy="2268855"/>
          </a:xfrm>
          <a:prstGeom prst="rect">
            <a:avLst/>
          </a:prstGeom>
        </p:spPr>
      </p:pic>
      <p:pic>
        <p:nvPicPr>
          <p:cNvPr id="6" name="图片 5"/>
          <p:cNvPicPr>
            <a:picLocks noChangeAspect="1"/>
          </p:cNvPicPr>
          <p:nvPr/>
        </p:nvPicPr>
        <p:blipFill>
          <a:blip r:embed="rId3"/>
          <a:stretch>
            <a:fillRect/>
          </a:stretch>
        </p:blipFill>
        <p:spPr>
          <a:xfrm>
            <a:off x="6553199" y="3049905"/>
            <a:ext cx="4546950" cy="1686190"/>
          </a:xfrm>
          <a:prstGeom prst="rect">
            <a:avLst/>
          </a:prstGeom>
        </p:spPr>
      </p:pic>
      <p:pic>
        <p:nvPicPr>
          <p:cNvPr id="9" name="图片 8"/>
          <p:cNvPicPr>
            <a:picLocks noChangeAspect="1"/>
          </p:cNvPicPr>
          <p:nvPr/>
        </p:nvPicPr>
        <p:blipFill>
          <a:blip r:embed="rId4"/>
          <a:stretch>
            <a:fillRect/>
          </a:stretch>
        </p:blipFill>
        <p:spPr>
          <a:xfrm>
            <a:off x="6587488" y="4736095"/>
            <a:ext cx="4478371" cy="1704671"/>
          </a:xfrm>
          <a:prstGeom prst="rect">
            <a:avLst/>
          </a:prstGeom>
        </p:spPr>
      </p:pic>
      <p:sp>
        <p:nvSpPr>
          <p:cNvPr id="10" name="矩形 9"/>
          <p:cNvSpPr/>
          <p:nvPr/>
        </p:nvSpPr>
        <p:spPr>
          <a:xfrm>
            <a:off x="3115543" y="5990273"/>
            <a:ext cx="710451" cy="369332"/>
          </a:xfrm>
          <a:prstGeom prst="rect">
            <a:avLst/>
          </a:prstGeom>
        </p:spPr>
        <p:txBody>
          <a:bodyPr wrap="none">
            <a:spAutoFit/>
          </a:bodyPr>
          <a:lstStyle/>
          <a:p>
            <a:r>
              <a:rPr lang="en-US" altLang="zh-CN" b="1" dirty="0" err="1">
                <a:latin typeface="Times New Roman" panose="02020603050405020304" pitchFamily="18" charset="0"/>
                <a:cs typeface="Times New Roman" panose="02020603050405020304" pitchFamily="18" charset="0"/>
              </a:rPr>
              <a:t>Jieba</a:t>
            </a:r>
            <a:endParaRPr lang="zh-CN" altLang="en-US" b="1" dirty="0"/>
          </a:p>
        </p:txBody>
      </p:sp>
      <p:sp>
        <p:nvSpPr>
          <p:cNvPr id="13" name="矩形 12"/>
          <p:cNvSpPr/>
          <p:nvPr/>
        </p:nvSpPr>
        <p:spPr>
          <a:xfrm rot="5400000">
            <a:off x="10785326" y="3802500"/>
            <a:ext cx="1612621" cy="369332"/>
          </a:xfrm>
          <a:prstGeom prst="rect">
            <a:avLst/>
          </a:prstGeom>
        </p:spPr>
        <p:txBody>
          <a:bodyPr wrap="none">
            <a:spAutoFit/>
          </a:bodyPr>
          <a:lstStyle/>
          <a:p>
            <a:r>
              <a:rPr lang="en-US" altLang="zh-CN" b="1" dirty="0" err="1">
                <a:latin typeface="Times New Roman" panose="02020603050405020304" pitchFamily="18" charset="0"/>
                <a:cs typeface="Times New Roman" panose="02020603050405020304" pitchFamily="18" charset="0"/>
              </a:rPr>
              <a:t>BPETokenizer</a:t>
            </a:r>
            <a:endParaRPr lang="zh-CN" altLang="en-US" b="1" dirty="0"/>
          </a:p>
        </p:txBody>
      </p:sp>
      <p:sp>
        <p:nvSpPr>
          <p:cNvPr id="14" name="矩形 13"/>
          <p:cNvSpPr/>
          <p:nvPr/>
        </p:nvSpPr>
        <p:spPr>
          <a:xfrm rot="5400000">
            <a:off x="10791738" y="5466645"/>
            <a:ext cx="1599797" cy="369332"/>
          </a:xfrm>
          <a:prstGeom prst="rect">
            <a:avLst/>
          </a:prstGeom>
        </p:spPr>
        <p:txBody>
          <a:bodyPr wrap="none">
            <a:spAutoFit/>
          </a:bodyPr>
          <a:lstStyle/>
          <a:p>
            <a:r>
              <a:rPr lang="en-US" altLang="zh-CN" b="1" dirty="0" err="1">
                <a:latin typeface="Times New Roman" panose="02020603050405020304" pitchFamily="18" charset="0"/>
                <a:cs typeface="Times New Roman" panose="02020603050405020304" pitchFamily="18" charset="0"/>
              </a:rPr>
              <a:t>BertTokenizer</a:t>
            </a:r>
            <a:endParaRPr lang="zh-CN" altLang="en-US" b="1" dirty="0"/>
          </a:p>
        </p:txBody>
      </p:sp>
    </p:spTree>
    <p:extLst>
      <p:ext uri="{BB962C8B-B14F-4D97-AF65-F5344CB8AC3E}">
        <p14:creationId xmlns:p14="http://schemas.microsoft.com/office/powerpoint/2010/main" val="3295060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en-US" altLang="zh-CN" dirty="0"/>
              <a:t>Experiment - Ablation Study</a:t>
            </a:r>
          </a:p>
          <a:p>
            <a:endParaRPr lang="zh-CN" altLang="en-US" dirty="0"/>
          </a:p>
        </p:txBody>
      </p:sp>
      <p:sp>
        <p:nvSpPr>
          <p:cNvPr id="2" name="文本占位符 1"/>
          <p:cNvSpPr>
            <a:spLocks noGrp="1"/>
          </p:cNvSpPr>
          <p:nvPr>
            <p:ph type="body" sz="quarter" idx="14"/>
          </p:nvPr>
        </p:nvSpPr>
        <p:spPr/>
        <p:txBody>
          <a:bodyPr/>
          <a:lstStyle/>
          <a:p>
            <a:r>
              <a:rPr lang="zh-CN" altLang="en-US" dirty="0"/>
              <a:t>我们验证了</a:t>
            </a:r>
            <a:r>
              <a:rPr lang="en-US" altLang="zh-CN" dirty="0">
                <a:latin typeface="Times New Roman" panose="02020603050405020304" pitchFamily="18" charset="0"/>
                <a:cs typeface="Times New Roman" panose="02020603050405020304" pitchFamily="18" charset="0"/>
              </a:rPr>
              <a:t>PC</a:t>
            </a:r>
            <a:r>
              <a:rPr lang="en-US" altLang="zh-CN" baseline="30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中</a:t>
            </a:r>
            <a:r>
              <a:rPr lang="zh-CN" altLang="en-US" dirty="0"/>
              <a:t>各个组件的有效性</a:t>
            </a:r>
            <a:endParaRPr lang="en-US" altLang="zh-CN" dirty="0"/>
          </a:p>
          <a:p>
            <a:r>
              <a:rPr lang="zh-CN" altLang="en-US" dirty="0"/>
              <a:t>其中</a:t>
            </a:r>
            <a:r>
              <a:rPr lang="en-US" altLang="zh-CN" dirty="0">
                <a:latin typeface="Times New Roman" panose="02020603050405020304" pitchFamily="18" charset="0"/>
                <a:cs typeface="Times New Roman" panose="02020603050405020304" pitchFamily="18" charset="0"/>
              </a:rPr>
              <a:t>P-</a:t>
            </a:r>
            <a:r>
              <a:rPr lang="en-US" altLang="zh-CN" dirty="0" err="1">
                <a:latin typeface="Times New Roman" panose="02020603050405020304" pitchFamily="18" charset="0"/>
                <a:cs typeface="Times New Roman" panose="02020603050405020304" pitchFamily="18" charset="0"/>
              </a:rPr>
              <a:t>Cls</a:t>
            </a:r>
            <a:r>
              <a:rPr lang="zh-CN" altLang="en-US" dirty="0"/>
              <a:t>为伪分类模块，</a:t>
            </a:r>
            <a:r>
              <a:rPr lang="en-US" altLang="zh-CN" dirty="0">
                <a:latin typeface="Times New Roman" panose="02020603050405020304" pitchFamily="18" charset="0"/>
                <a:cs typeface="Times New Roman" panose="02020603050405020304" pitchFamily="18" charset="0"/>
              </a:rPr>
              <a:t>P-Cap</a:t>
            </a:r>
            <a:r>
              <a:rPr lang="zh-CN" altLang="en-US" dirty="0"/>
              <a:t>为基于伪分类的伪标题生成模块以及</a:t>
            </a:r>
            <a:r>
              <a:rPr lang="en-US" altLang="zh-CN" dirty="0">
                <a:latin typeface="Times New Roman" panose="02020603050405020304" pitchFamily="18" charset="0"/>
                <a:cs typeface="Times New Roman" panose="02020603050405020304" pitchFamily="18" charset="0"/>
              </a:rPr>
              <a:t>CR</a:t>
            </a:r>
            <a:r>
              <a:rPr lang="zh-CN" altLang="en-US" dirty="0"/>
              <a:t>为基于预测震荡的对应关系矫正模块。</a:t>
            </a:r>
          </a:p>
        </p:txBody>
      </p:sp>
      <p:sp>
        <p:nvSpPr>
          <p:cNvPr id="7" name="标题 6"/>
          <p:cNvSpPr>
            <a:spLocks noGrp="1"/>
          </p:cNvSpPr>
          <p:nvPr>
            <p:ph type="title"/>
          </p:nvPr>
        </p:nvSpPr>
        <p:spPr/>
        <p:txBody>
          <a:bodyPr/>
          <a:lstStyle/>
          <a:p>
            <a:r>
              <a:rPr lang="en-US" altLang="zh-CN" sz="200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pic>
        <p:nvPicPr>
          <p:cNvPr id="3" name="图片 2"/>
          <p:cNvPicPr>
            <a:picLocks noChangeAspect="1"/>
          </p:cNvPicPr>
          <p:nvPr/>
        </p:nvPicPr>
        <p:blipFill>
          <a:blip r:embed="rId2"/>
          <a:stretch>
            <a:fillRect/>
          </a:stretch>
        </p:blipFill>
        <p:spPr>
          <a:xfrm>
            <a:off x="3067050" y="3638550"/>
            <a:ext cx="6057900" cy="2247900"/>
          </a:xfrm>
          <a:prstGeom prst="rect">
            <a:avLst/>
          </a:prstGeom>
        </p:spPr>
      </p:pic>
    </p:spTree>
    <p:extLst>
      <p:ext uri="{BB962C8B-B14F-4D97-AF65-F5344CB8AC3E}">
        <p14:creationId xmlns:p14="http://schemas.microsoft.com/office/powerpoint/2010/main" val="713577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08860" y="3042051"/>
            <a:ext cx="7574280" cy="1585049"/>
          </a:xfrm>
          <a:prstGeom prst="rect">
            <a:avLst/>
          </a:prstGeom>
        </p:spPr>
        <p:txBody>
          <a:bodyPr wrap="square">
            <a:spAutoFit/>
          </a:bodyPr>
          <a:lstStyle/>
          <a:p>
            <a:pPr lvl="0" algn="ctr">
              <a:lnSpc>
                <a:spcPct val="90000"/>
              </a:lnSpc>
              <a:spcBef>
                <a:spcPts val="1000"/>
              </a:spcBef>
            </a:pPr>
            <a:r>
              <a:rPr lang="zh-CN" altLang="en-US" sz="2000" b="1" dirty="0">
                <a:solidFill>
                  <a:schemeClr val="bg1"/>
                </a:solidFill>
                <a:latin typeface="Times New Roman" panose="02020603050405020304" pitchFamily="18" charset="0"/>
                <a:cs typeface="Times New Roman" panose="02020603050405020304" pitchFamily="18" charset="0"/>
              </a:rPr>
              <a:t>论文链接：</a:t>
            </a:r>
            <a:r>
              <a:rPr lang="en-US" altLang="zh-CN" sz="2000" b="1" dirty="0">
                <a:solidFill>
                  <a:schemeClr val="bg1"/>
                </a:solidFill>
                <a:latin typeface="Times New Roman" panose="02020603050405020304" pitchFamily="18" charset="0"/>
                <a:cs typeface="Times New Roman" panose="02020603050405020304" pitchFamily="18" charset="0"/>
              </a:rPr>
              <a:t>https://arxiv.org/pdf/2408.01349</a:t>
            </a:r>
          </a:p>
          <a:p>
            <a:pPr lvl="0" algn="ctr">
              <a:lnSpc>
                <a:spcPct val="90000"/>
              </a:lnSpc>
              <a:spcBef>
                <a:spcPts val="1000"/>
              </a:spcBef>
            </a:pPr>
            <a:r>
              <a:rPr lang="zh-CN" altLang="en-US" sz="2000" b="1" dirty="0">
                <a:solidFill>
                  <a:schemeClr val="bg1"/>
                </a:solidFill>
                <a:latin typeface="Times New Roman" panose="02020603050405020304" pitchFamily="18" charset="0"/>
                <a:cs typeface="Times New Roman" panose="02020603050405020304" pitchFamily="18" charset="0"/>
              </a:rPr>
              <a:t>项目链接：</a:t>
            </a:r>
            <a:r>
              <a:rPr lang="en-US" altLang="zh-CN" sz="2000" b="1" dirty="0">
                <a:solidFill>
                  <a:schemeClr val="bg1"/>
                </a:solidFill>
                <a:latin typeface="Times New Roman" panose="02020603050405020304" pitchFamily="18" charset="0"/>
                <a:cs typeface="Times New Roman" panose="02020603050405020304" pitchFamily="18" charset="0"/>
              </a:rPr>
              <a:t>https://github.com/alipay/PC2-NoiseofWeb</a:t>
            </a:r>
          </a:p>
          <a:p>
            <a:pPr lvl="0" algn="ctr">
              <a:lnSpc>
                <a:spcPct val="90000"/>
              </a:lnSpc>
              <a:spcBef>
                <a:spcPts val="1000"/>
              </a:spcBef>
            </a:pPr>
            <a:r>
              <a:rPr lang="zh-CN" altLang="en-US" sz="2000" b="1" dirty="0">
                <a:solidFill>
                  <a:schemeClr val="bg1"/>
                </a:solidFill>
                <a:latin typeface="Times New Roman" panose="02020603050405020304" pitchFamily="18" charset="0"/>
                <a:cs typeface="Times New Roman" panose="02020603050405020304" pitchFamily="18" charset="0"/>
              </a:rPr>
              <a:t>数据集</a:t>
            </a:r>
            <a:r>
              <a:rPr lang="en-US" altLang="zh-CN" sz="2000" b="1" dirty="0">
                <a:solidFill>
                  <a:schemeClr val="bg1"/>
                </a:solidFill>
                <a:latin typeface="Times New Roman" panose="02020603050405020304" pitchFamily="18" charset="0"/>
                <a:cs typeface="Times New Roman" panose="02020603050405020304" pitchFamily="18" charset="0"/>
              </a:rPr>
              <a:t>: https://huggingface.co/datasets/NJUyued/NoW</a:t>
            </a:r>
          </a:p>
          <a:p>
            <a:pPr lvl="0" algn="ctr">
              <a:lnSpc>
                <a:spcPct val="90000"/>
              </a:lnSpc>
              <a:spcBef>
                <a:spcPts val="1000"/>
              </a:spcBef>
            </a:pPr>
            <a:r>
              <a:rPr lang="zh-CN" altLang="en-US" sz="2000" b="1" dirty="0">
                <a:solidFill>
                  <a:schemeClr val="bg1"/>
                </a:solidFill>
                <a:latin typeface="Times New Roman" panose="02020603050405020304" pitchFamily="18" charset="0"/>
                <a:cs typeface="Times New Roman" panose="02020603050405020304" pitchFamily="18" charset="0"/>
              </a:rPr>
              <a:t>知乎</a:t>
            </a:r>
            <a:r>
              <a:rPr lang="en-US" altLang="zh-CN" sz="2000" b="1" dirty="0">
                <a:solidFill>
                  <a:schemeClr val="bg1"/>
                </a:solidFill>
                <a:latin typeface="Times New Roman" panose="02020603050405020304" pitchFamily="18" charset="0"/>
                <a:cs typeface="Times New Roman" panose="02020603050405020304" pitchFamily="18" charset="0"/>
              </a:rPr>
              <a:t>: https://zhuanlan.zhihu.com/p/711149124</a:t>
            </a:r>
          </a:p>
        </p:txBody>
      </p:sp>
      <p:sp>
        <p:nvSpPr>
          <p:cNvPr id="8" name="矩形 7"/>
          <p:cNvSpPr/>
          <p:nvPr/>
        </p:nvSpPr>
        <p:spPr>
          <a:xfrm>
            <a:off x="3048000" y="1626912"/>
            <a:ext cx="6096000" cy="923330"/>
          </a:xfrm>
          <a:prstGeom prst="rect">
            <a:avLst/>
          </a:prstGeom>
        </p:spPr>
        <p:txBody>
          <a:bodyPr>
            <a:spAutoFit/>
          </a:bodyPr>
          <a:lstStyle/>
          <a:p>
            <a:pPr lvl="0" algn="ctr">
              <a:lnSpc>
                <a:spcPct val="90000"/>
              </a:lnSpc>
              <a:spcBef>
                <a:spcPts val="1000"/>
              </a:spcBef>
            </a:pPr>
            <a:r>
              <a:rPr lang="en-US" altLang="zh-CN" sz="6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Thanks!</a:t>
            </a:r>
            <a:endParaRPr lang="zh-CN" altLang="en-US" sz="4400" dirty="0">
              <a:solidFill>
                <a:schemeClr val="bg1"/>
              </a:solidFill>
            </a:endParaRPr>
          </a:p>
        </p:txBody>
      </p:sp>
      <p:pic>
        <p:nvPicPr>
          <p:cNvPr id="3" name="图片 2">
            <a:extLst>
              <a:ext uri="{FF2B5EF4-FFF2-40B4-BE49-F238E27FC236}">
                <a16:creationId xmlns:a16="http://schemas.microsoft.com/office/drawing/2014/main" id="{B823BCFE-C406-C715-521F-37C0C791A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448" y="5118910"/>
            <a:ext cx="1472475" cy="1472475"/>
          </a:xfrm>
          <a:prstGeom prst="rect">
            <a:avLst/>
          </a:prstGeom>
        </p:spPr>
      </p:pic>
      <p:pic>
        <p:nvPicPr>
          <p:cNvPr id="5" name="图片 4">
            <a:extLst>
              <a:ext uri="{FF2B5EF4-FFF2-40B4-BE49-F238E27FC236}">
                <a16:creationId xmlns:a16="http://schemas.microsoft.com/office/drawing/2014/main" id="{95E67902-B088-1273-1A7C-4DE7966BA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133" y="5118910"/>
            <a:ext cx="1472476" cy="1472476"/>
          </a:xfrm>
          <a:prstGeom prst="rect">
            <a:avLst/>
          </a:prstGeom>
        </p:spPr>
      </p:pic>
      <p:pic>
        <p:nvPicPr>
          <p:cNvPr id="10" name="图片 9">
            <a:extLst>
              <a:ext uri="{FF2B5EF4-FFF2-40B4-BE49-F238E27FC236}">
                <a16:creationId xmlns:a16="http://schemas.microsoft.com/office/drawing/2014/main" id="{0D7F97D4-35C0-CD68-D3EC-05C18FF15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819" y="5118910"/>
            <a:ext cx="1472476" cy="1472476"/>
          </a:xfrm>
          <a:prstGeom prst="rect">
            <a:avLst/>
          </a:prstGeom>
        </p:spPr>
      </p:pic>
      <p:pic>
        <p:nvPicPr>
          <p:cNvPr id="12" name="图片 11">
            <a:extLst>
              <a:ext uri="{FF2B5EF4-FFF2-40B4-BE49-F238E27FC236}">
                <a16:creationId xmlns:a16="http://schemas.microsoft.com/office/drawing/2014/main" id="{D668AC3D-3E81-83C7-B65B-924C79D38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7017" y="5118909"/>
            <a:ext cx="1472476" cy="1472476"/>
          </a:xfrm>
          <a:prstGeom prst="rect">
            <a:avLst/>
          </a:prstGeom>
        </p:spPr>
      </p:pic>
    </p:spTree>
    <p:extLst>
      <p:ext uri="{BB962C8B-B14F-4D97-AF65-F5344CB8AC3E}">
        <p14:creationId xmlns:p14="http://schemas.microsoft.com/office/powerpoint/2010/main" val="2459547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047998" y="1548853"/>
            <a:ext cx="6096000" cy="923330"/>
          </a:xfrm>
          <a:prstGeom prst="rect">
            <a:avLst/>
          </a:prstGeom>
        </p:spPr>
        <p:txBody>
          <a:bodyPr>
            <a:spAutoFit/>
          </a:bodyPr>
          <a:lstStyle/>
          <a:p>
            <a:pPr lvl="0" algn="ctr">
              <a:lnSpc>
                <a:spcPct val="90000"/>
              </a:lnSpc>
              <a:spcBef>
                <a:spcPts val="1000"/>
              </a:spcBef>
            </a:pPr>
            <a:r>
              <a:rPr lang="zh-CN" altLang="en-US" sz="6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欢迎加入机智流</a:t>
            </a:r>
            <a:endParaRPr lang="zh-CN" altLang="en-US" sz="4400" dirty="0">
              <a:solidFill>
                <a:schemeClr val="bg1"/>
              </a:solidFill>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4816" y="3022203"/>
            <a:ext cx="2702363" cy="2727230"/>
          </a:xfrm>
          <a:prstGeom prst="rect">
            <a:avLst/>
          </a:prstGeom>
        </p:spPr>
      </p:pic>
    </p:spTree>
    <p:extLst>
      <p:ext uri="{BB962C8B-B14F-4D97-AF65-F5344CB8AC3E}">
        <p14:creationId xmlns:p14="http://schemas.microsoft.com/office/powerpoint/2010/main" val="24086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en-US" altLang="zh-CN" dirty="0"/>
              <a:t>Cross-Modal Retrieval</a:t>
            </a:r>
            <a:endParaRPr lang="zh-CN" altLang="en-US" dirty="0"/>
          </a:p>
          <a:p>
            <a:endParaRPr lang="en-US" altLang="zh-CN" dirty="0">
              <a:ea typeface="STKaiti" panose="02010600040101010101" pitchFamily="2" charset="-122"/>
            </a:endParaRPr>
          </a:p>
          <a:p>
            <a:endParaRPr lang="zh-CN" altLang="en-US" dirty="0"/>
          </a:p>
        </p:txBody>
      </p:sp>
      <p:sp>
        <p:nvSpPr>
          <p:cNvPr id="7" name="标题 6"/>
          <p:cNvSpPr>
            <a:spLocks noGrp="1"/>
          </p:cNvSpPr>
          <p:nvPr>
            <p:ph type="title"/>
          </p:nvPr>
        </p:nvSpPr>
        <p:spPr/>
        <p:txBody>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pic>
        <p:nvPicPr>
          <p:cNvPr id="3" name="图片 2"/>
          <p:cNvPicPr>
            <a:picLocks noChangeAspect="1"/>
          </p:cNvPicPr>
          <p:nvPr/>
        </p:nvPicPr>
        <p:blipFill>
          <a:blip r:embed="rId2"/>
          <a:stretch>
            <a:fillRect/>
          </a:stretch>
        </p:blipFill>
        <p:spPr>
          <a:xfrm>
            <a:off x="1190309" y="2422536"/>
            <a:ext cx="2302246" cy="1387103"/>
          </a:xfrm>
          <a:prstGeom prst="rect">
            <a:avLst/>
          </a:prstGeom>
        </p:spPr>
      </p:pic>
      <p:sp>
        <p:nvSpPr>
          <p:cNvPr id="11" name="矩形 10"/>
          <p:cNvSpPr/>
          <p:nvPr/>
        </p:nvSpPr>
        <p:spPr>
          <a:xfrm>
            <a:off x="9074519" y="2558690"/>
            <a:ext cx="2388255" cy="1015663"/>
          </a:xfrm>
          <a:prstGeom prst="rect">
            <a:avLst/>
          </a:prstGeom>
        </p:spPr>
        <p:txBody>
          <a:bodyPr wrap="square">
            <a:spAutoFit/>
          </a:bodyPr>
          <a:lstStyle/>
          <a:p>
            <a:pPr algn="ctr"/>
            <a:r>
              <a:rPr lang="en-US" altLang="zh-CN" sz="2000"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soccer player is beaten to the ball by the soccer player</a:t>
            </a:r>
            <a:endParaRPr lang="zh-CN" altLang="en-US" dirty="0">
              <a:latin typeface="Times New Roman" panose="02020603050405020304" pitchFamily="18" charset="0"/>
              <a:cs typeface="Times New Roman" panose="02020603050405020304" pitchFamily="18" charset="0"/>
            </a:endParaRPr>
          </a:p>
        </p:txBody>
      </p:sp>
      <p:sp>
        <p:nvSpPr>
          <p:cNvPr id="16" name="矩形 15"/>
          <p:cNvSpPr/>
          <p:nvPr/>
        </p:nvSpPr>
        <p:spPr>
          <a:xfrm>
            <a:off x="1795333" y="4200257"/>
            <a:ext cx="1092200" cy="106045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矩形 16"/>
          <p:cNvSpPr/>
          <p:nvPr/>
        </p:nvSpPr>
        <p:spPr>
          <a:xfrm>
            <a:off x="9722545" y="4200256"/>
            <a:ext cx="1092200" cy="106045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矩形 17"/>
          <p:cNvSpPr/>
          <p:nvPr/>
        </p:nvSpPr>
        <p:spPr>
          <a:xfrm>
            <a:off x="9759530" y="4407199"/>
            <a:ext cx="1018227" cy="646331"/>
          </a:xfrm>
          <a:prstGeom prst="rect">
            <a:avLst/>
          </a:prstGeom>
        </p:spPr>
        <p:txBody>
          <a:bodyPr wrap="none">
            <a:spAutoFit/>
          </a:bodyPr>
          <a:lstStyle/>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Text</a:t>
            </a:r>
          </a:p>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Encoder</a:t>
            </a:r>
            <a:endParaRPr lang="zh-CN" altLang="en-US" dirty="0"/>
          </a:p>
        </p:txBody>
      </p:sp>
      <p:sp>
        <p:nvSpPr>
          <p:cNvPr id="19" name="矩形 18"/>
          <p:cNvSpPr/>
          <p:nvPr/>
        </p:nvSpPr>
        <p:spPr>
          <a:xfrm>
            <a:off x="1832319" y="4407316"/>
            <a:ext cx="1018227" cy="646331"/>
          </a:xfrm>
          <a:prstGeom prst="rect">
            <a:avLst/>
          </a:prstGeom>
        </p:spPr>
        <p:txBody>
          <a:bodyPr wrap="none">
            <a:spAutoFit/>
          </a:bodyPr>
          <a:lstStyle/>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Image</a:t>
            </a:r>
          </a:p>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Encoder</a:t>
            </a:r>
            <a:endParaRPr lang="zh-CN" altLang="en-US" dirty="0"/>
          </a:p>
        </p:txBody>
      </p:sp>
      <p:cxnSp>
        <p:nvCxnSpPr>
          <p:cNvPr id="20" name="直接箭头连接符 19">
            <a:extLst>
              <a:ext uri="{FF2B5EF4-FFF2-40B4-BE49-F238E27FC236}">
                <a16:creationId xmlns:a16="http://schemas.microsoft.com/office/drawing/2014/main" id="{B39B7AA9-5B31-49C3-960D-56F1E8A4C53E}"/>
              </a:ext>
            </a:extLst>
          </p:cNvPr>
          <p:cNvCxnSpPr>
            <a:cxnSpLocks/>
            <a:stCxn id="3" idx="2"/>
            <a:endCxn id="16" idx="0"/>
          </p:cNvCxnSpPr>
          <p:nvPr/>
        </p:nvCxnSpPr>
        <p:spPr>
          <a:xfrm>
            <a:off x="2341432" y="3809639"/>
            <a:ext cx="1" cy="390618"/>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39B7AA9-5B31-49C3-960D-56F1E8A4C53E}"/>
              </a:ext>
            </a:extLst>
          </p:cNvPr>
          <p:cNvCxnSpPr>
            <a:cxnSpLocks/>
            <a:stCxn id="11" idx="2"/>
            <a:endCxn id="17" idx="0"/>
          </p:cNvCxnSpPr>
          <p:nvPr/>
        </p:nvCxnSpPr>
        <p:spPr>
          <a:xfrm flipH="1">
            <a:off x="10268645" y="3574353"/>
            <a:ext cx="2" cy="625903"/>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322264" y="4200256"/>
            <a:ext cx="1539844" cy="1060450"/>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B39B7AA9-5B31-49C3-960D-56F1E8A4C53E}"/>
              </a:ext>
            </a:extLst>
          </p:cNvPr>
          <p:cNvCxnSpPr>
            <a:cxnSpLocks/>
            <a:stCxn id="16" idx="3"/>
            <a:endCxn id="28" idx="1"/>
          </p:cNvCxnSpPr>
          <p:nvPr/>
        </p:nvCxnSpPr>
        <p:spPr>
          <a:xfrm flipV="1">
            <a:off x="2887533" y="4730481"/>
            <a:ext cx="2434731" cy="1"/>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39B7AA9-5B31-49C3-960D-56F1E8A4C53E}"/>
              </a:ext>
            </a:extLst>
          </p:cNvPr>
          <p:cNvCxnSpPr>
            <a:cxnSpLocks/>
            <a:stCxn id="17" idx="1"/>
            <a:endCxn id="28" idx="3"/>
          </p:cNvCxnSpPr>
          <p:nvPr/>
        </p:nvCxnSpPr>
        <p:spPr>
          <a:xfrm flipH="1">
            <a:off x="6862108" y="4730481"/>
            <a:ext cx="2860437" cy="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359249" y="4407198"/>
            <a:ext cx="1539844" cy="646331"/>
          </a:xfrm>
          <a:prstGeom prst="rect">
            <a:avLst/>
          </a:prstGeom>
        </p:spPr>
        <p:txBody>
          <a:bodyPr wrap="none">
            <a:spAutoFit/>
          </a:bodyPr>
          <a:lstStyle/>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Similarity</a:t>
            </a:r>
          </a:p>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Measurement</a:t>
            </a:r>
            <a:endParaRPr lang="zh-CN" altLang="en-US" dirty="0"/>
          </a:p>
        </p:txBody>
      </p:sp>
      <p:pic>
        <p:nvPicPr>
          <p:cNvPr id="48" name="图片 47"/>
          <p:cNvPicPr>
            <a:picLocks noChangeAspect="1"/>
          </p:cNvPicPr>
          <p:nvPr/>
        </p:nvPicPr>
        <p:blipFill>
          <a:blip r:embed="rId3"/>
          <a:stretch>
            <a:fillRect/>
          </a:stretch>
        </p:blipFill>
        <p:spPr>
          <a:xfrm>
            <a:off x="3737187" y="2939031"/>
            <a:ext cx="5092700" cy="318294"/>
          </a:xfrm>
          <a:prstGeom prst="rect">
            <a:avLst/>
          </a:prstGeom>
        </p:spPr>
      </p:pic>
    </p:spTree>
    <p:extLst>
      <p:ext uri="{BB962C8B-B14F-4D97-AF65-F5344CB8AC3E}">
        <p14:creationId xmlns:p14="http://schemas.microsoft.com/office/powerpoint/2010/main" val="48853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3"/>
          </p:nvPr>
        </p:nvSpPr>
        <p:spPr/>
        <p:txBody>
          <a:bodyPr/>
          <a:lstStyle/>
          <a:p>
            <a:r>
              <a:rPr lang="en-US" altLang="zh-CN" dirty="0"/>
              <a:t>Introduction</a:t>
            </a:r>
            <a:endParaRPr lang="zh-CN" altLang="en-US" dirty="0"/>
          </a:p>
        </p:txBody>
      </p:sp>
      <p:sp>
        <p:nvSpPr>
          <p:cNvPr id="10" name="文本占位符 9"/>
          <p:cNvSpPr>
            <a:spLocks noGrp="1"/>
          </p:cNvSpPr>
          <p:nvPr>
            <p:ph type="body" sz="quarter" idx="14"/>
          </p:nvPr>
        </p:nvSpPr>
        <p:spPr/>
        <p:txBody>
          <a:bodyPr/>
          <a:lstStyle/>
          <a:p>
            <a:r>
              <a:rPr lang="zh-CN" altLang="en-US" dirty="0">
                <a:latin typeface="Times New Roman" panose="02020603050405020304" pitchFamily="18" charset="0"/>
                <a:ea typeface="STKaiti" panose="02010600040101010101" pitchFamily="2" charset="-122"/>
                <a:cs typeface="Times New Roman" panose="02020603050405020304" pitchFamily="18" charset="0"/>
              </a:rPr>
              <a:t>当前跨模态图文检索模型依赖于</a:t>
            </a:r>
            <a:r>
              <a:rPr lang="zh-CN" altLang="en-US" dirty="0">
                <a:solidFill>
                  <a:srgbClr val="FF007A"/>
                </a:solidFill>
                <a:latin typeface="Times New Roman" panose="02020603050405020304" pitchFamily="18" charset="0"/>
                <a:ea typeface="STKaiti" panose="02010600040101010101" pitchFamily="2" charset="-122"/>
                <a:cs typeface="Times New Roman" panose="02020603050405020304" pitchFamily="18" charset="0"/>
              </a:rPr>
              <a:t>精确配对</a:t>
            </a:r>
            <a:r>
              <a:rPr lang="zh-CN" altLang="en-US" dirty="0">
                <a:latin typeface="Times New Roman" panose="02020603050405020304" pitchFamily="18" charset="0"/>
                <a:ea typeface="STKaiti" panose="02010600040101010101" pitchFamily="2" charset="-122"/>
                <a:cs typeface="Times New Roman" panose="02020603050405020304" pitchFamily="18" charset="0"/>
              </a:rPr>
              <a:t>的图像文本对</a:t>
            </a:r>
            <a:endParaRPr lang="zh-CN" altLang="en-US" dirty="0"/>
          </a:p>
        </p:txBody>
      </p:sp>
      <p:sp>
        <p:nvSpPr>
          <p:cNvPr id="8" name="标题 7"/>
          <p:cNvSpPr>
            <a:spLocks noGrp="1"/>
          </p:cNvSpPr>
          <p:nvPr>
            <p:ph type="title"/>
          </p:nvPr>
        </p:nvSpPr>
        <p:spPr/>
        <p:txBody>
          <a:bodyPr>
            <a:noAutofit/>
          </a:bodyPr>
          <a:lstStyle/>
          <a:p>
            <a:pPr lvl="0">
              <a:spcBef>
                <a:spcPts val="1000"/>
              </a:spcBef>
            </a:pPr>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sz="2400" dirty="0"/>
          </a:p>
        </p:txBody>
      </p:sp>
      <p:sp>
        <p:nvSpPr>
          <p:cNvPr id="13" name="箭头: 下 21">
            <a:extLst>
              <a:ext uri="{FF2B5EF4-FFF2-40B4-BE49-F238E27FC236}">
                <a16:creationId xmlns:a16="http://schemas.microsoft.com/office/drawing/2014/main" id="{108D708E-6D51-C71E-B8CF-D0D6A67A596B}"/>
              </a:ext>
            </a:extLst>
          </p:cNvPr>
          <p:cNvSpPr/>
          <p:nvPr/>
        </p:nvSpPr>
        <p:spPr>
          <a:xfrm>
            <a:off x="5900693" y="2316063"/>
            <a:ext cx="390614" cy="461666"/>
          </a:xfrm>
          <a:custGeom>
            <a:avLst/>
            <a:gdLst/>
            <a:ahLst/>
            <a:cxnLst>
              <a:cxn ang="0">
                <a:pos x="wd2" y="hd2"/>
              </a:cxn>
              <a:cxn ang="5400000">
                <a:pos x="wd2" y="hd2"/>
              </a:cxn>
              <a:cxn ang="10800000">
                <a:pos x="wd2" y="hd2"/>
              </a:cxn>
              <a:cxn ang="16200000">
                <a:pos x="wd2" y="hd2"/>
              </a:cxn>
            </a:cxnLst>
            <a:rect l="0" t="0" r="r" b="b"/>
            <a:pathLst>
              <a:path w="21600" h="21600" extrusionOk="0">
                <a:moveTo>
                  <a:pt x="0" y="12462"/>
                </a:moveTo>
                <a:lnTo>
                  <a:pt x="5400" y="12462"/>
                </a:lnTo>
                <a:lnTo>
                  <a:pt x="5400" y="0"/>
                </a:lnTo>
                <a:lnTo>
                  <a:pt x="16200" y="0"/>
                </a:lnTo>
                <a:lnTo>
                  <a:pt x="16200" y="12462"/>
                </a:lnTo>
                <a:lnTo>
                  <a:pt x="21600" y="12462"/>
                </a:lnTo>
                <a:lnTo>
                  <a:pt x="10800" y="21600"/>
                </a:lnTo>
                <a:close/>
              </a:path>
            </a:pathLst>
          </a:custGeom>
          <a:solidFill>
            <a:srgbClr val="FFFFFF"/>
          </a:solidFill>
          <a:ln w="25400">
            <a:solidFill>
              <a:srgbClr val="000000"/>
            </a:solidFill>
            <a:miter/>
          </a:ln>
        </p:spPr>
        <p:txBody>
          <a:bodyPr lIns="45719" rIns="45719" anchor="ctr"/>
          <a:lstStyle/>
          <a:p>
            <a:pPr algn="ctr">
              <a:defRPr>
                <a:solidFill>
                  <a:srgbClr val="FFFFFF"/>
                </a:solidFill>
              </a:defRPr>
            </a:pPr>
            <a:endParaRPr/>
          </a:p>
        </p:txBody>
      </p:sp>
      <p:sp>
        <p:nvSpPr>
          <p:cNvPr id="14" name="TextBox 18">
            <a:extLst>
              <a:ext uri="{FF2B5EF4-FFF2-40B4-BE49-F238E27FC236}">
                <a16:creationId xmlns:a16="http://schemas.microsoft.com/office/drawing/2014/main" id="{2A4D7E2C-852C-D8B8-6024-DA7BA0461CF1}"/>
              </a:ext>
            </a:extLst>
          </p:cNvPr>
          <p:cNvSpPr txBox="1"/>
          <p:nvPr/>
        </p:nvSpPr>
        <p:spPr>
          <a:xfrm>
            <a:off x="779733" y="4035950"/>
            <a:ext cx="10764570" cy="400110"/>
          </a:xfrm>
          <a:prstGeom prst="rect">
            <a:avLst/>
          </a:prstGeom>
          <a:noFill/>
        </p:spPr>
        <p:txBody>
          <a:bodyPr wrap="square" rtlCol="0">
            <a:spAutoFit/>
          </a:bodyPr>
          <a:lstStyle/>
          <a:p>
            <a:pPr algn="ctr" defTabSz="914160"/>
            <a:r>
              <a:rPr lang="zh-CN" altLang="en-US" sz="2000" b="1" dirty="0">
                <a:latin typeface="Times New Roman" panose="02020603050405020304" pitchFamily="18" charset="0"/>
                <a:ea typeface="STKaiti" panose="02010600040101010101" pitchFamily="2" charset="-122"/>
                <a:cs typeface="Times New Roman" panose="02020603050405020304" pitchFamily="18" charset="0"/>
              </a:rPr>
              <a:t>在具有</a:t>
            </a:r>
            <a:r>
              <a:rPr lang="zh-CN" altLang="en-US" sz="2000" b="1" dirty="0">
                <a:solidFill>
                  <a:srgbClr val="FF007A"/>
                </a:solidFill>
                <a:latin typeface="Times New Roman" panose="02020603050405020304" pitchFamily="18" charset="0"/>
                <a:ea typeface="STKaiti" panose="02010600040101010101" pitchFamily="2" charset="-122"/>
                <a:cs typeface="Times New Roman" panose="02020603050405020304" pitchFamily="18" charset="0"/>
              </a:rPr>
              <a:t>噪声对应</a:t>
            </a:r>
            <a:r>
              <a:rPr lang="zh-CN" altLang="en-US" sz="2000" b="1" dirty="0">
                <a:latin typeface="Times New Roman" panose="02020603050405020304" pitchFamily="18" charset="0"/>
                <a:ea typeface="STKaiti" panose="02010600040101010101" pitchFamily="2" charset="-122"/>
                <a:cs typeface="Times New Roman" panose="02020603050405020304" pitchFamily="18" charset="0"/>
              </a:rPr>
              <a:t>的环境下训练得到鲁棒的跨模态检索模型</a:t>
            </a:r>
            <a:endParaRPr lang="en-US" altLang="zh-CN" sz="2000" b="1" dirty="0">
              <a:latin typeface="Times New Roman" panose="02020603050405020304" pitchFamily="18" charset="0"/>
              <a:ea typeface="STKaiti" panose="0201060004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1826ED78-A950-C44D-C704-3FC5A165271A}"/>
              </a:ext>
            </a:extLst>
          </p:cNvPr>
          <p:cNvPicPr>
            <a:picLocks noChangeAspect="1"/>
          </p:cNvPicPr>
          <p:nvPr/>
        </p:nvPicPr>
        <p:blipFill>
          <a:blip r:embed="rId3"/>
          <a:stretch>
            <a:fillRect/>
          </a:stretch>
        </p:blipFill>
        <p:spPr>
          <a:xfrm>
            <a:off x="2209800" y="4533156"/>
            <a:ext cx="7772400" cy="1647945"/>
          </a:xfrm>
          <a:prstGeom prst="rect">
            <a:avLst/>
          </a:prstGeom>
        </p:spPr>
      </p:pic>
      <p:sp>
        <p:nvSpPr>
          <p:cNvPr id="16" name="TextBox 18">
            <a:extLst>
              <a:ext uri="{FF2B5EF4-FFF2-40B4-BE49-F238E27FC236}">
                <a16:creationId xmlns:a16="http://schemas.microsoft.com/office/drawing/2014/main" id="{2A4D7E2C-852C-D8B8-6024-DA7BA0461CF1}"/>
              </a:ext>
            </a:extLst>
          </p:cNvPr>
          <p:cNvSpPr txBox="1"/>
          <p:nvPr/>
        </p:nvSpPr>
        <p:spPr>
          <a:xfrm>
            <a:off x="713715" y="2927404"/>
            <a:ext cx="10764570" cy="400110"/>
          </a:xfrm>
          <a:prstGeom prst="rect">
            <a:avLst/>
          </a:prstGeom>
          <a:noFill/>
        </p:spPr>
        <p:txBody>
          <a:bodyPr wrap="square" rtlCol="0">
            <a:spAutoFit/>
          </a:bodyPr>
          <a:lstStyle/>
          <a:p>
            <a:pPr algn="ctr" defTabSz="914160"/>
            <a:r>
              <a:rPr lang="zh-CN" altLang="en-US" sz="2000" b="1" dirty="0">
                <a:latin typeface="Times New Roman" panose="02020603050405020304" pitchFamily="18" charset="0"/>
                <a:ea typeface="STKaiti" panose="02010600040101010101" pitchFamily="2" charset="-122"/>
                <a:cs typeface="Times New Roman" panose="02020603050405020304" pitchFamily="18" charset="0"/>
              </a:rPr>
              <a:t>人工标注图文对费时费力，而自动收集的数据存在</a:t>
            </a:r>
            <a:r>
              <a:rPr lang="zh-CN" altLang="en-US" sz="2000" b="1" dirty="0">
                <a:solidFill>
                  <a:srgbClr val="FF007A"/>
                </a:solidFill>
                <a:latin typeface="Times New Roman" panose="02020603050405020304" pitchFamily="18" charset="0"/>
                <a:ea typeface="STKaiti" panose="02010600040101010101" pitchFamily="2" charset="-122"/>
                <a:cs typeface="Times New Roman" panose="02020603050405020304" pitchFamily="18" charset="0"/>
              </a:rPr>
              <a:t>噪声对应</a:t>
            </a:r>
          </a:p>
        </p:txBody>
      </p:sp>
      <p:sp>
        <p:nvSpPr>
          <p:cNvPr id="17" name="箭头: 下 21">
            <a:extLst>
              <a:ext uri="{FF2B5EF4-FFF2-40B4-BE49-F238E27FC236}">
                <a16:creationId xmlns:a16="http://schemas.microsoft.com/office/drawing/2014/main" id="{108D708E-6D51-C71E-B8CF-D0D6A67A596B}"/>
              </a:ext>
            </a:extLst>
          </p:cNvPr>
          <p:cNvSpPr/>
          <p:nvPr/>
        </p:nvSpPr>
        <p:spPr>
          <a:xfrm>
            <a:off x="5900693" y="3477189"/>
            <a:ext cx="390614" cy="461666"/>
          </a:xfrm>
          <a:custGeom>
            <a:avLst/>
            <a:gdLst/>
            <a:ahLst/>
            <a:cxnLst>
              <a:cxn ang="0">
                <a:pos x="wd2" y="hd2"/>
              </a:cxn>
              <a:cxn ang="5400000">
                <a:pos x="wd2" y="hd2"/>
              </a:cxn>
              <a:cxn ang="10800000">
                <a:pos x="wd2" y="hd2"/>
              </a:cxn>
              <a:cxn ang="16200000">
                <a:pos x="wd2" y="hd2"/>
              </a:cxn>
            </a:cxnLst>
            <a:rect l="0" t="0" r="r" b="b"/>
            <a:pathLst>
              <a:path w="21600" h="21600" extrusionOk="0">
                <a:moveTo>
                  <a:pt x="0" y="12462"/>
                </a:moveTo>
                <a:lnTo>
                  <a:pt x="5400" y="12462"/>
                </a:lnTo>
                <a:lnTo>
                  <a:pt x="5400" y="0"/>
                </a:lnTo>
                <a:lnTo>
                  <a:pt x="16200" y="0"/>
                </a:lnTo>
                <a:lnTo>
                  <a:pt x="16200" y="12462"/>
                </a:lnTo>
                <a:lnTo>
                  <a:pt x="21600" y="12462"/>
                </a:lnTo>
                <a:lnTo>
                  <a:pt x="10800" y="21600"/>
                </a:lnTo>
                <a:close/>
              </a:path>
            </a:pathLst>
          </a:custGeom>
          <a:solidFill>
            <a:srgbClr val="FFFFFF"/>
          </a:solidFill>
          <a:ln w="25400">
            <a:solidFill>
              <a:srgbClr val="000000"/>
            </a:solidFill>
            <a:miter/>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481990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ea typeface="STKaiti" panose="02010600040101010101" pitchFamily="2" charset="-122"/>
              </a:rPr>
              <a:t>Dataset Contribution – Noise of Web (</a:t>
            </a:r>
            <a:r>
              <a:rPr lang="en-US" altLang="zh-CN" dirty="0" err="1">
                <a:ea typeface="STKaiti" panose="02010600040101010101" pitchFamily="2" charset="-122"/>
              </a:rPr>
              <a:t>NoW</a:t>
            </a:r>
            <a:r>
              <a:rPr lang="en-US" altLang="zh-CN" dirty="0">
                <a:ea typeface="STKaiti" panose="02010600040101010101" pitchFamily="2" charset="-122"/>
              </a:rPr>
              <a:t>)</a:t>
            </a:r>
          </a:p>
        </p:txBody>
      </p:sp>
      <p:sp>
        <p:nvSpPr>
          <p:cNvPr id="3" name="文本占位符 2"/>
          <p:cNvSpPr>
            <a:spLocks noGrp="1"/>
          </p:cNvSpPr>
          <p:nvPr>
            <p:ph type="body" sz="quarter" idx="14"/>
          </p:nvPr>
        </p:nvSpPr>
        <p:spPr/>
        <p:txBody>
          <a:bodyPr/>
          <a:lstStyle/>
          <a:p>
            <a:r>
              <a:rPr lang="zh-CN" altLang="en-US" sz="1800" dirty="0"/>
              <a:t>过往 </a:t>
            </a:r>
            <a:r>
              <a:rPr lang="en-US" altLang="zh-CN" sz="1800" dirty="0">
                <a:latin typeface="Times New Roman" panose="02020603050405020304" pitchFamily="18" charset="0"/>
                <a:cs typeface="Times New Roman" panose="02020603050405020304" pitchFamily="18" charset="0"/>
              </a:rPr>
              <a:t>NCL </a:t>
            </a:r>
            <a:r>
              <a:rPr lang="zh-CN" altLang="en-US" sz="1800" dirty="0"/>
              <a:t>研究主要基于</a:t>
            </a:r>
            <a:r>
              <a:rPr lang="zh-CN" altLang="en-US" sz="1800" dirty="0">
                <a:solidFill>
                  <a:srgbClr val="FF007A"/>
                </a:solidFill>
              </a:rPr>
              <a:t>人工模拟的数据集</a:t>
            </a:r>
            <a:r>
              <a:rPr lang="zh-CN" altLang="en-US" sz="1800" dirty="0"/>
              <a:t>进行评测，我们提出一个</a:t>
            </a:r>
            <a:r>
              <a:rPr lang="zh-CN" altLang="en-US" sz="1800" dirty="0">
                <a:solidFill>
                  <a:srgbClr val="FF007A"/>
                </a:solidFill>
              </a:rPr>
              <a:t>真实业务环境下收集</a:t>
            </a:r>
            <a:r>
              <a:rPr lang="zh-CN" altLang="en-US" sz="1800" dirty="0"/>
              <a:t>的</a:t>
            </a:r>
            <a:r>
              <a:rPr lang="en-US" altLang="zh-CN" sz="1800" dirty="0">
                <a:latin typeface="Times New Roman" panose="02020603050405020304" pitchFamily="18" charset="0"/>
                <a:cs typeface="Times New Roman" panose="02020603050405020304" pitchFamily="18" charset="0"/>
              </a:rPr>
              <a:t>NCL</a:t>
            </a:r>
            <a:r>
              <a:rPr lang="zh-CN" altLang="en-US" sz="1800" dirty="0"/>
              <a:t>数据集</a:t>
            </a:r>
          </a:p>
        </p:txBody>
      </p:sp>
      <p:sp>
        <p:nvSpPr>
          <p:cNvPr id="4" name="标题 3"/>
          <p:cNvSpPr>
            <a:spLocks noGrp="1"/>
          </p:cNvSpPr>
          <p:nvPr>
            <p:ph type="title"/>
          </p:nvPr>
        </p:nvSpPr>
        <p:spPr/>
        <p:txBody>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8622" y="2089323"/>
            <a:ext cx="6254747" cy="3397199"/>
          </a:xfrm>
          <a:prstGeom prst="rect">
            <a:avLst/>
          </a:prstGeom>
        </p:spPr>
      </p:pic>
      <p:sp>
        <p:nvSpPr>
          <p:cNvPr id="8" name="矩形 7"/>
          <p:cNvSpPr/>
          <p:nvPr/>
        </p:nvSpPr>
        <p:spPr>
          <a:xfrm>
            <a:off x="1682715" y="5591249"/>
            <a:ext cx="8826559" cy="922945"/>
          </a:xfrm>
          <a:prstGeom prst="rect">
            <a:avLst/>
          </a:prstGeom>
        </p:spPr>
        <p:txBody>
          <a:bodyPr wrap="square">
            <a:spAutoFit/>
          </a:bodyPr>
          <a:lstStyle/>
          <a:p>
            <a:pPr marL="258890" indent="-258890">
              <a:buFont typeface="Arial" panose="020B0604020202020204" pitchFamily="34" charset="0"/>
              <a:buChar char="•"/>
            </a:pP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该数据集包含了 </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100,000 </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个直接从网页环境中提取的</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网页截图（图像）</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元描述（文本）</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数据对</a:t>
            </a:r>
          </a:p>
          <a:p>
            <a:pPr marL="258890" indent="-258890">
              <a:buFont typeface="Arial" panose="020B0604020202020204" pitchFamily="34" charset="0"/>
              <a:buChar char="•"/>
            </a:pP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98,000 </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对用于训练，</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1,000 </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对用于验证，</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1000</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对用于测试</a:t>
            </a:r>
            <a:endParaRPr lang="zh-CN" altLang="en-US" sz="408" dirty="0"/>
          </a:p>
        </p:txBody>
      </p:sp>
      <p:pic>
        <p:nvPicPr>
          <p:cNvPr id="9" name="图片 8"/>
          <p:cNvPicPr>
            <a:picLocks noChangeAspect="1"/>
          </p:cNvPicPr>
          <p:nvPr/>
        </p:nvPicPr>
        <p:blipFill>
          <a:blip r:embed="rId3"/>
          <a:stretch>
            <a:fillRect/>
          </a:stretch>
        </p:blipFill>
        <p:spPr>
          <a:xfrm>
            <a:off x="2916867" y="96701"/>
            <a:ext cx="6358254" cy="6417493"/>
          </a:xfrm>
          <a:prstGeom prst="rect">
            <a:avLst/>
          </a:prstGeom>
        </p:spPr>
      </p:pic>
    </p:spTree>
    <p:extLst>
      <p:ext uri="{BB962C8B-B14F-4D97-AF65-F5344CB8AC3E}">
        <p14:creationId xmlns:p14="http://schemas.microsoft.com/office/powerpoint/2010/main" val="343307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ea typeface="STKaiti" panose="02010600040101010101" pitchFamily="2" charset="-122"/>
              </a:rPr>
              <a:t>Dataset Contribution - Noise of Web (</a:t>
            </a:r>
            <a:r>
              <a:rPr lang="en-US" altLang="zh-CN" dirty="0" err="1">
                <a:ea typeface="STKaiti" panose="02010600040101010101" pitchFamily="2" charset="-122"/>
              </a:rPr>
              <a:t>NoW</a:t>
            </a:r>
            <a:r>
              <a:rPr lang="en-US" altLang="zh-CN" dirty="0">
                <a:ea typeface="STKaiti" panose="02010600040101010101" pitchFamily="2" charset="-122"/>
              </a:rPr>
              <a:t>)</a:t>
            </a:r>
          </a:p>
        </p:txBody>
      </p:sp>
      <p:sp>
        <p:nvSpPr>
          <p:cNvPr id="4" name="标题 3"/>
          <p:cNvSpPr>
            <a:spLocks noGrp="1"/>
          </p:cNvSpPr>
          <p:nvPr>
            <p:ph type="title"/>
          </p:nvPr>
        </p:nvSpPr>
        <p:spPr/>
        <p:txBody>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97" y="1845959"/>
            <a:ext cx="6984059" cy="3793317"/>
          </a:xfrm>
          <a:prstGeom prst="rect">
            <a:avLst/>
          </a:prstGeom>
        </p:spPr>
      </p:pic>
      <p:sp>
        <p:nvSpPr>
          <p:cNvPr id="8" name="矩形 7"/>
          <p:cNvSpPr/>
          <p:nvPr/>
        </p:nvSpPr>
        <p:spPr>
          <a:xfrm>
            <a:off x="7799040" y="1845959"/>
            <a:ext cx="4118640" cy="4245393"/>
          </a:xfrm>
          <a:prstGeom prst="rect">
            <a:avLst/>
          </a:prstGeom>
        </p:spPr>
        <p:txBody>
          <a:bodyPr wrap="square">
            <a:spAutoFit/>
          </a:bodyPr>
          <a:lstStyle/>
          <a:p>
            <a:pPr marL="258890" indent="-258890">
              <a:lnSpc>
                <a:spcPct val="150000"/>
              </a:lnSpc>
              <a:buFont typeface="Arial" panose="020B0604020202020204" pitchFamily="34" charset="0"/>
              <a:buChar char="•"/>
            </a:pP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图像部分是通过获取移动设备浏览网页时的</a:t>
            </a:r>
            <a:r>
              <a:rPr lang="zh-CN" altLang="en-US" sz="1799"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rPr>
              <a:t>屏幕截图</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（分辨率为</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720x1280</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）得到的。</a:t>
            </a:r>
            <a:endParaRPr lang="en-US" altLang="zh-CN" sz="1799" b="1" dirty="0">
              <a:latin typeface="Times New Roman" panose="02020603050405020304" pitchFamily="18" charset="0"/>
              <a:ea typeface="华文楷体" panose="02010600040101010101" pitchFamily="2" charset="-122"/>
              <a:cs typeface="Times New Roman" panose="02020603050405020304" pitchFamily="18" charset="0"/>
            </a:endParaRPr>
          </a:p>
          <a:p>
            <a:pPr marL="258890" indent="-258890">
              <a:lnSpc>
                <a:spcPct val="150000"/>
              </a:lnSpc>
              <a:buFont typeface="Arial" panose="020B0604020202020204" pitchFamily="34" charset="0"/>
              <a:buChar char="•"/>
            </a:pP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我们从每张图像的</a:t>
            </a:r>
            <a:r>
              <a:rPr lang="zh-CN" altLang="en-US" sz="1799"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rPr>
              <a:t>前</a:t>
            </a:r>
            <a:r>
              <a:rPr lang="en-US" altLang="zh-CN" sz="1799"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rPr>
              <a:t>36</a:t>
            </a:r>
            <a:r>
              <a:rPr lang="zh-CN" altLang="en-US" sz="1799"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rPr>
              <a:t>个检测区域</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中提取得到特征，最终每张图像被表示为一个</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36x768</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的特征矩阵。</a:t>
            </a:r>
            <a:endParaRPr lang="en-US" altLang="zh-CN" sz="1799" b="1" dirty="0">
              <a:latin typeface="Times New Roman" panose="02020603050405020304" pitchFamily="18" charset="0"/>
              <a:ea typeface="华文楷体" panose="02010600040101010101" pitchFamily="2" charset="-122"/>
              <a:cs typeface="Times New Roman" panose="02020603050405020304" pitchFamily="18" charset="0"/>
            </a:endParaRPr>
          </a:p>
          <a:p>
            <a:pPr marL="258890" indent="-258890">
              <a:lnSpc>
                <a:spcPct val="150000"/>
              </a:lnSpc>
              <a:buFont typeface="Arial" panose="020B0604020202020204" pitchFamily="34" charset="0"/>
              <a:buChar char="•"/>
            </a:pP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文本部分则直接来源于</a:t>
            </a:r>
            <a:r>
              <a:rPr lang="zh-CN" altLang="en-US" sz="1799"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rPr>
              <a:t>网页 </a:t>
            </a:r>
            <a:r>
              <a:rPr lang="en-US" altLang="zh-CN" sz="1799"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rPr>
              <a:t>HTML </a:t>
            </a:r>
            <a:r>
              <a:rPr lang="zh-CN" altLang="en-US" sz="1799"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rPr>
              <a:t>源代码中的元描述</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meta description</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）字段。</a:t>
            </a:r>
            <a:endParaRPr lang="en-US" altLang="zh-CN" sz="1799" b="1" dirty="0">
              <a:latin typeface="Times New Roman" panose="02020603050405020304" pitchFamily="18" charset="0"/>
              <a:ea typeface="华文楷体" panose="02010600040101010101" pitchFamily="2" charset="-122"/>
              <a:cs typeface="Times New Roman" panose="02020603050405020304" pitchFamily="18" charset="0"/>
            </a:endParaRPr>
          </a:p>
          <a:p>
            <a:pPr marL="258890" indent="-258890">
              <a:lnSpc>
                <a:spcPct val="150000"/>
              </a:lnSpc>
              <a:buFont typeface="Arial" panose="020B0604020202020204" pitchFamily="34" charset="0"/>
              <a:buChar char="•"/>
            </a:pPr>
            <a:endParaRPr lang="en-US" altLang="zh-CN" sz="1799" b="1" dirty="0">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B39B7AA9-5B31-49C3-960D-56F1E8A4C53E}"/>
              </a:ext>
            </a:extLst>
          </p:cNvPr>
          <p:cNvCxnSpPr>
            <a:cxnSpLocks/>
          </p:cNvCxnSpPr>
          <p:nvPr/>
        </p:nvCxnSpPr>
        <p:spPr>
          <a:xfrm flipH="1" flipV="1">
            <a:off x="7480300" y="2209800"/>
            <a:ext cx="2457451" cy="112395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39B7AA9-5B31-49C3-960D-56F1E8A4C53E}"/>
              </a:ext>
            </a:extLst>
          </p:cNvPr>
          <p:cNvCxnSpPr>
            <a:cxnSpLocks/>
          </p:cNvCxnSpPr>
          <p:nvPr/>
        </p:nvCxnSpPr>
        <p:spPr>
          <a:xfrm flipH="1" flipV="1">
            <a:off x="7423150" y="3060700"/>
            <a:ext cx="2514601" cy="33020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39B7AA9-5B31-49C3-960D-56F1E8A4C53E}"/>
              </a:ext>
            </a:extLst>
          </p:cNvPr>
          <p:cNvCxnSpPr>
            <a:cxnSpLocks/>
          </p:cNvCxnSpPr>
          <p:nvPr/>
        </p:nvCxnSpPr>
        <p:spPr>
          <a:xfrm flipH="1">
            <a:off x="7264400" y="3441700"/>
            <a:ext cx="2673351" cy="349250"/>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652816" y="5821508"/>
            <a:ext cx="2886368" cy="369204"/>
          </a:xfrm>
          <a:prstGeom prst="rect">
            <a:avLst/>
          </a:prstGeom>
        </p:spPr>
        <p:txBody>
          <a:bodyPr wrap="none">
            <a:spAutoFit/>
          </a:bodyPr>
          <a:lstStyle/>
          <a:p>
            <a:r>
              <a:rPr lang="en-US" altLang="zh-CN" sz="1799" b="1" dirty="0" err="1">
                <a:latin typeface="Times New Roman" panose="02020603050405020304" pitchFamily="18" charset="0"/>
                <a:ea typeface="华文楷体" panose="02010600040101010101" pitchFamily="2" charset="-122"/>
                <a:cs typeface="Times New Roman" panose="02020603050405020304" pitchFamily="18" charset="0"/>
              </a:rPr>
              <a:t>NoW</a:t>
            </a:r>
            <a:r>
              <a:rPr lang="en-US" altLang="zh-CN" sz="1799"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799" b="1" dirty="0">
                <a:latin typeface="Times New Roman" panose="02020603050405020304" pitchFamily="18" charset="0"/>
                <a:ea typeface="华文楷体" panose="02010600040101010101" pitchFamily="2" charset="-122"/>
                <a:cs typeface="Times New Roman" panose="02020603050405020304" pitchFamily="18" charset="0"/>
              </a:rPr>
              <a:t>的噪声比例接近 </a:t>
            </a:r>
            <a:r>
              <a:rPr lang="en-US" altLang="zh-CN" sz="1799"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rPr>
              <a:t>70%</a:t>
            </a:r>
            <a:endParaRPr lang="zh-CN" altLang="en-US" dirty="0">
              <a:solidFill>
                <a:srgbClr val="FF007A"/>
              </a:solidFill>
            </a:endParaRPr>
          </a:p>
        </p:txBody>
      </p:sp>
    </p:spTree>
    <p:extLst>
      <p:ext uri="{BB962C8B-B14F-4D97-AF65-F5344CB8AC3E}">
        <p14:creationId xmlns:p14="http://schemas.microsoft.com/office/powerpoint/2010/main" val="3321728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en-US" altLang="zh-CN" dirty="0">
                <a:ea typeface="STKaiti" panose="02010600040101010101" pitchFamily="2" charset="-122"/>
              </a:rPr>
              <a:t>Motivation</a:t>
            </a:r>
          </a:p>
          <a:p>
            <a:endParaRPr lang="zh-CN" altLang="en-US" dirty="0"/>
          </a:p>
        </p:txBody>
      </p:sp>
      <p:sp>
        <p:nvSpPr>
          <p:cNvPr id="9" name="文本占位符 8"/>
          <p:cNvSpPr>
            <a:spLocks noGrp="1"/>
          </p:cNvSpPr>
          <p:nvPr>
            <p:ph type="body" sz="quarter" idx="14"/>
          </p:nvPr>
        </p:nvSpPr>
        <p:spPr/>
        <p:txBody>
          <a:bodyPr/>
          <a:lstStyle/>
          <a:p>
            <a:r>
              <a:rPr lang="zh-CN" altLang="en-US" dirty="0"/>
              <a:t>既往的</a:t>
            </a:r>
            <a:r>
              <a:rPr lang="en-US" altLang="zh-CN" dirty="0">
                <a:latin typeface="Times New Roman" panose="02020603050405020304" pitchFamily="18" charset="0"/>
                <a:cs typeface="Times New Roman" panose="02020603050405020304" pitchFamily="18" charset="0"/>
              </a:rPr>
              <a:t>NCL</a:t>
            </a:r>
            <a:r>
              <a:rPr lang="zh-CN" altLang="en-US" dirty="0"/>
              <a:t>解决方案多采用微调三元组损失（</a:t>
            </a:r>
            <a:r>
              <a:rPr lang="en-US" altLang="zh-CN" dirty="0">
                <a:latin typeface="Times New Roman" panose="02020603050405020304" pitchFamily="18" charset="0"/>
                <a:cs typeface="Times New Roman" panose="02020603050405020304" pitchFamily="18" charset="0"/>
              </a:rPr>
              <a:t>triplet ranking loss</a:t>
            </a:r>
            <a:r>
              <a:rPr lang="zh-CN" altLang="en-US" dirty="0"/>
              <a:t>）中的软边距（</a:t>
            </a:r>
            <a:r>
              <a:rPr lang="en-US" altLang="zh-CN" dirty="0">
                <a:latin typeface="Times New Roman" panose="02020603050405020304" pitchFamily="18" charset="0"/>
                <a:cs typeface="Times New Roman" panose="02020603050405020304" pitchFamily="18" charset="0"/>
              </a:rPr>
              <a:t>soft margin</a:t>
            </a:r>
            <a:r>
              <a:rPr lang="zh-CN" altLang="en-US" dirty="0"/>
              <a:t>）策略，以减轻不匹配数据对训练过程中的负面影响</a:t>
            </a:r>
          </a:p>
        </p:txBody>
      </p:sp>
      <p:sp>
        <p:nvSpPr>
          <p:cNvPr id="7" name="标题 6"/>
          <p:cNvSpPr>
            <a:spLocks noGrp="1"/>
          </p:cNvSpPr>
          <p:nvPr>
            <p:ph type="title"/>
          </p:nvPr>
        </p:nvSpPr>
        <p:spPr/>
        <p:txBody>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sp>
        <p:nvSpPr>
          <p:cNvPr id="13" name="文本占位符 8"/>
          <p:cNvSpPr txBox="1">
            <a:spLocks/>
          </p:cNvSpPr>
          <p:nvPr/>
        </p:nvSpPr>
        <p:spPr>
          <a:xfrm>
            <a:off x="965197" y="3026485"/>
            <a:ext cx="10896606" cy="595312"/>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lang="zh-CN" altLang="en-US" sz="2000" b="1" kern="1200" dirty="0" smtClean="0">
                <a:solidFill>
                  <a:schemeClr val="tx1"/>
                </a:solidFill>
                <a:latin typeface="华文楷体" panose="02010600040101010101" pitchFamily="2" charset="-122"/>
                <a:ea typeface="华文楷体" panose="02010600040101010101" pitchFamily="2" charset="-122"/>
                <a:cs typeface="华文楷体" panose="02010600040101010101" pitchFamily="2" charset="-122"/>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黑体" panose="02010609060101010101" pitchFamily="49" charset="-122"/>
                <a:ea typeface="黑体" panose="020106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黑体" panose="02010609060101010101" pitchFamily="49" charset="-122"/>
                <a:ea typeface="黑体" panose="02010609060101010101" pitchFamily="49"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黑体" panose="02010609060101010101" pitchFamily="49" charset="-122"/>
                <a:ea typeface="黑体" panose="02010609060101010101" pitchFamily="49"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它们未能直接为假阳性数据对提供有益的监督信号，仅是削弱了错误监督的负面效应</a:t>
            </a:r>
            <a:endParaRPr lang="en-US" dirty="0"/>
          </a:p>
        </p:txBody>
      </p:sp>
      <p:pic>
        <p:nvPicPr>
          <p:cNvPr id="14" name="图片 13"/>
          <p:cNvPicPr>
            <a:picLocks noChangeAspect="1"/>
          </p:cNvPicPr>
          <p:nvPr/>
        </p:nvPicPr>
        <p:blipFill>
          <a:blip r:embed="rId2"/>
          <a:stretch>
            <a:fillRect/>
          </a:stretch>
        </p:blipFill>
        <p:spPr>
          <a:xfrm>
            <a:off x="3240088" y="3570997"/>
            <a:ext cx="5711824" cy="2826992"/>
          </a:xfrm>
          <a:prstGeom prst="rect">
            <a:avLst/>
          </a:prstGeom>
        </p:spPr>
      </p:pic>
      <p:sp>
        <p:nvSpPr>
          <p:cNvPr id="15" name="箭头: 下 21">
            <a:extLst>
              <a:ext uri="{FF2B5EF4-FFF2-40B4-BE49-F238E27FC236}">
                <a16:creationId xmlns:a16="http://schemas.microsoft.com/office/drawing/2014/main" id="{108D708E-6D51-C71E-B8CF-D0D6A67A596B}"/>
              </a:ext>
            </a:extLst>
          </p:cNvPr>
          <p:cNvSpPr/>
          <p:nvPr/>
        </p:nvSpPr>
        <p:spPr>
          <a:xfrm>
            <a:off x="5900693" y="2588483"/>
            <a:ext cx="390614" cy="461666"/>
          </a:xfrm>
          <a:custGeom>
            <a:avLst/>
            <a:gdLst/>
            <a:ahLst/>
            <a:cxnLst>
              <a:cxn ang="0">
                <a:pos x="wd2" y="hd2"/>
              </a:cxn>
              <a:cxn ang="5400000">
                <a:pos x="wd2" y="hd2"/>
              </a:cxn>
              <a:cxn ang="10800000">
                <a:pos x="wd2" y="hd2"/>
              </a:cxn>
              <a:cxn ang="16200000">
                <a:pos x="wd2" y="hd2"/>
              </a:cxn>
            </a:cxnLst>
            <a:rect l="0" t="0" r="r" b="b"/>
            <a:pathLst>
              <a:path w="21600" h="21600" extrusionOk="0">
                <a:moveTo>
                  <a:pt x="0" y="12462"/>
                </a:moveTo>
                <a:lnTo>
                  <a:pt x="5400" y="12462"/>
                </a:lnTo>
                <a:lnTo>
                  <a:pt x="5400" y="0"/>
                </a:lnTo>
                <a:lnTo>
                  <a:pt x="16200" y="0"/>
                </a:lnTo>
                <a:lnTo>
                  <a:pt x="16200" y="12462"/>
                </a:lnTo>
                <a:lnTo>
                  <a:pt x="21600" y="12462"/>
                </a:lnTo>
                <a:lnTo>
                  <a:pt x="10800" y="21600"/>
                </a:lnTo>
                <a:close/>
              </a:path>
            </a:pathLst>
          </a:custGeom>
          <a:solidFill>
            <a:srgbClr val="FFFFFF"/>
          </a:solidFill>
          <a:ln w="25400">
            <a:solidFill>
              <a:srgbClr val="000000"/>
            </a:solidFill>
            <a:miter/>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327165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en-US" altLang="zh-CN" dirty="0">
                <a:ea typeface="STKaiti" panose="02010600040101010101" pitchFamily="2" charset="-122"/>
              </a:rPr>
              <a:t>Motivation</a:t>
            </a:r>
          </a:p>
          <a:p>
            <a:endParaRPr lang="zh-CN" altLang="en-US" dirty="0"/>
          </a:p>
        </p:txBody>
      </p:sp>
      <p:sp>
        <p:nvSpPr>
          <p:cNvPr id="9" name="文本占位符 8"/>
          <p:cNvSpPr>
            <a:spLocks noGrp="1"/>
          </p:cNvSpPr>
          <p:nvPr>
            <p:ph type="body" sz="quarter" idx="14"/>
          </p:nvPr>
        </p:nvSpPr>
        <p:spPr/>
        <p:txBody>
          <a:bodyPr/>
          <a:lstStyle/>
          <a:p>
            <a:r>
              <a:rPr lang="zh-CN" altLang="en-US" dirty="0"/>
              <a:t>即便这些方法力求抵御噪声干扰，其训练过程仍显著受制于噪声数据，导致</a:t>
            </a:r>
            <a:r>
              <a:rPr lang="zh-CN" altLang="en-US" dirty="0">
                <a:solidFill>
                  <a:srgbClr val="FF007A"/>
                </a:solidFill>
              </a:rPr>
              <a:t>损失曲线波动剧烈</a:t>
            </a:r>
            <a:endParaRPr lang="zh-CN" altLang="en-US" dirty="0"/>
          </a:p>
        </p:txBody>
      </p:sp>
      <p:sp>
        <p:nvSpPr>
          <p:cNvPr id="7" name="标题 6"/>
          <p:cNvSpPr>
            <a:spLocks noGrp="1"/>
          </p:cNvSpPr>
          <p:nvPr>
            <p:ph type="title"/>
          </p:nvPr>
        </p:nvSpPr>
        <p:spPr/>
        <p:txBody>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sp>
        <p:nvSpPr>
          <p:cNvPr id="13" name="文本占位符 8"/>
          <p:cNvSpPr txBox="1">
            <a:spLocks/>
          </p:cNvSpPr>
          <p:nvPr/>
        </p:nvSpPr>
        <p:spPr>
          <a:xfrm>
            <a:off x="843004" y="2977408"/>
            <a:ext cx="10896606" cy="595312"/>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lang="zh-CN" altLang="en-US" sz="2000" b="1" kern="1200" dirty="0" smtClean="0">
                <a:solidFill>
                  <a:schemeClr val="tx1"/>
                </a:solidFill>
                <a:latin typeface="华文楷体" panose="02010600040101010101" pitchFamily="2" charset="-122"/>
                <a:ea typeface="华文楷体" panose="02010600040101010101" pitchFamily="2" charset="-122"/>
                <a:cs typeface="华文楷体" panose="02010600040101010101" pitchFamily="2" charset="-122"/>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黑体" panose="02010609060101010101" pitchFamily="49" charset="-122"/>
                <a:ea typeface="黑体" panose="02010609060101010101" pitchFamily="49"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黑体" panose="02010609060101010101" pitchFamily="49" charset="-122"/>
                <a:ea typeface="黑体" panose="02010609060101010101" pitchFamily="49"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黑体" panose="02010609060101010101" pitchFamily="49" charset="-122"/>
                <a:ea typeface="黑体" panose="02010609060101010101" pitchFamily="49"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应当从不同的角度加强对于干净数据的学习</a:t>
            </a:r>
            <a:endParaRPr lang="en-US" dirty="0"/>
          </a:p>
        </p:txBody>
      </p:sp>
      <p:pic>
        <p:nvPicPr>
          <p:cNvPr id="4" name="图片 3"/>
          <p:cNvPicPr>
            <a:picLocks noChangeAspect="1"/>
          </p:cNvPicPr>
          <p:nvPr/>
        </p:nvPicPr>
        <p:blipFill>
          <a:blip r:embed="rId2"/>
          <a:stretch>
            <a:fillRect/>
          </a:stretch>
        </p:blipFill>
        <p:spPr>
          <a:xfrm>
            <a:off x="2551113" y="3703945"/>
            <a:ext cx="7089774" cy="2598805"/>
          </a:xfrm>
          <a:prstGeom prst="rect">
            <a:avLst/>
          </a:prstGeom>
        </p:spPr>
      </p:pic>
      <p:sp>
        <p:nvSpPr>
          <p:cNvPr id="11" name="箭头: 下 21">
            <a:extLst>
              <a:ext uri="{FF2B5EF4-FFF2-40B4-BE49-F238E27FC236}">
                <a16:creationId xmlns:a16="http://schemas.microsoft.com/office/drawing/2014/main" id="{108D708E-6D51-C71E-B8CF-D0D6A67A596B}"/>
              </a:ext>
            </a:extLst>
          </p:cNvPr>
          <p:cNvSpPr/>
          <p:nvPr/>
        </p:nvSpPr>
        <p:spPr>
          <a:xfrm>
            <a:off x="5900693" y="2383306"/>
            <a:ext cx="390614" cy="461666"/>
          </a:xfrm>
          <a:custGeom>
            <a:avLst/>
            <a:gdLst/>
            <a:ahLst/>
            <a:cxnLst>
              <a:cxn ang="0">
                <a:pos x="wd2" y="hd2"/>
              </a:cxn>
              <a:cxn ang="5400000">
                <a:pos x="wd2" y="hd2"/>
              </a:cxn>
              <a:cxn ang="10800000">
                <a:pos x="wd2" y="hd2"/>
              </a:cxn>
              <a:cxn ang="16200000">
                <a:pos x="wd2" y="hd2"/>
              </a:cxn>
            </a:cxnLst>
            <a:rect l="0" t="0" r="r" b="b"/>
            <a:pathLst>
              <a:path w="21600" h="21600" extrusionOk="0">
                <a:moveTo>
                  <a:pt x="0" y="12462"/>
                </a:moveTo>
                <a:lnTo>
                  <a:pt x="5400" y="12462"/>
                </a:lnTo>
                <a:lnTo>
                  <a:pt x="5400" y="0"/>
                </a:lnTo>
                <a:lnTo>
                  <a:pt x="16200" y="0"/>
                </a:lnTo>
                <a:lnTo>
                  <a:pt x="16200" y="12462"/>
                </a:lnTo>
                <a:lnTo>
                  <a:pt x="21600" y="12462"/>
                </a:lnTo>
                <a:lnTo>
                  <a:pt x="10800" y="21600"/>
                </a:lnTo>
                <a:close/>
              </a:path>
            </a:pathLst>
          </a:custGeom>
          <a:solidFill>
            <a:srgbClr val="FFFFFF"/>
          </a:solidFill>
          <a:ln w="25400">
            <a:solidFill>
              <a:srgbClr val="000000"/>
            </a:solidFill>
            <a:miter/>
          </a:ln>
        </p:spPr>
        <p:txBody>
          <a:bodyPr lIns="45719" rIns="45719" anchor="ctr"/>
          <a:lstStyle/>
          <a:p>
            <a:pPr algn="ctr">
              <a:defRPr>
                <a:solidFill>
                  <a:srgbClr val="FFFFFF"/>
                </a:solidFill>
              </a:defRPr>
            </a:pPr>
            <a:endParaRPr/>
          </a:p>
        </p:txBody>
      </p:sp>
      <p:sp>
        <p:nvSpPr>
          <p:cNvPr id="12" name="矩形 11">
            <a:extLst>
              <a:ext uri="{FF2B5EF4-FFF2-40B4-BE49-F238E27FC236}">
                <a16:creationId xmlns:a16="http://schemas.microsoft.com/office/drawing/2014/main" id="{2D6EE089-7651-6137-D5D6-57E46C26BD99}"/>
              </a:ext>
            </a:extLst>
          </p:cNvPr>
          <p:cNvSpPr/>
          <p:nvPr/>
        </p:nvSpPr>
        <p:spPr>
          <a:xfrm>
            <a:off x="4434586" y="4830826"/>
            <a:ext cx="1394714" cy="9730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肘形连接符 5"/>
          <p:cNvCxnSpPr>
            <a:endCxn id="12" idx="2"/>
          </p:cNvCxnSpPr>
          <p:nvPr/>
        </p:nvCxnSpPr>
        <p:spPr>
          <a:xfrm rot="10800000" flipV="1">
            <a:off x="5131944" y="2000250"/>
            <a:ext cx="5237607" cy="3803650"/>
          </a:xfrm>
          <a:prstGeom prst="bentConnector4">
            <a:avLst>
              <a:gd name="adj1" fmla="val 61"/>
              <a:gd name="adj2" fmla="val 106010"/>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813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en-US" altLang="zh-CN" dirty="0"/>
              <a:t>Overview</a:t>
            </a:r>
            <a:endParaRPr lang="en-US" altLang="zh-CN" dirty="0">
              <a:ea typeface="STKaiti" panose="02010600040101010101" pitchFamily="2" charset="-122"/>
            </a:endParaRPr>
          </a:p>
          <a:p>
            <a:endParaRPr lang="zh-CN" altLang="en-US" dirty="0"/>
          </a:p>
        </p:txBody>
      </p:sp>
      <p:sp>
        <p:nvSpPr>
          <p:cNvPr id="9" name="文本占位符 8"/>
          <p:cNvSpPr>
            <a:spLocks noGrp="1"/>
          </p:cNvSpPr>
          <p:nvPr>
            <p:ph type="body" sz="quarter" idx="14"/>
          </p:nvPr>
        </p:nvSpPr>
        <p:spPr/>
        <p:txBody>
          <a:bodyPr/>
          <a:lstStyle/>
          <a:p>
            <a:r>
              <a:rPr lang="zh-CN" altLang="en-US" dirty="0"/>
              <a:t>本文提出了一种名为“基于伪分类的伪标题方法”</a:t>
            </a:r>
            <a:endParaRPr lang="en-US" altLang="zh-CN" dirty="0"/>
          </a:p>
          <a:p>
            <a:r>
              <a:rPr lang="zh-CN" altLang="en-US" dirty="0"/>
              <a:t>旨在跨模态检索模型训练中为所有噪声数据提供切实有效的监督</a:t>
            </a:r>
          </a:p>
        </p:txBody>
      </p:sp>
      <p:sp>
        <p:nvSpPr>
          <p:cNvPr id="7" name="标题 6"/>
          <p:cNvSpPr>
            <a:spLocks noGrp="1"/>
          </p:cNvSpPr>
          <p:nvPr>
            <p:ph type="title"/>
          </p:nvPr>
        </p:nvSpPr>
        <p:spPr/>
        <p:txBody>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pic>
        <p:nvPicPr>
          <p:cNvPr id="3" name="图片 2"/>
          <p:cNvPicPr>
            <a:picLocks noChangeAspect="1"/>
          </p:cNvPicPr>
          <p:nvPr/>
        </p:nvPicPr>
        <p:blipFill>
          <a:blip r:embed="rId2"/>
          <a:stretch>
            <a:fillRect/>
          </a:stretch>
        </p:blipFill>
        <p:spPr>
          <a:xfrm>
            <a:off x="4675522" y="3250368"/>
            <a:ext cx="1416292" cy="853316"/>
          </a:xfrm>
          <a:prstGeom prst="rect">
            <a:avLst/>
          </a:prstGeom>
        </p:spPr>
      </p:pic>
      <p:sp>
        <p:nvSpPr>
          <p:cNvPr id="11" name="矩形 10"/>
          <p:cNvSpPr/>
          <p:nvPr/>
        </p:nvSpPr>
        <p:spPr>
          <a:xfrm>
            <a:off x="6153076" y="3215361"/>
            <a:ext cx="2388255" cy="923330"/>
          </a:xfrm>
          <a:prstGeom prst="rect">
            <a:avLst/>
          </a:prstGeom>
        </p:spPr>
        <p:txBody>
          <a:bodyPr wrap="square">
            <a:spAutoFit/>
          </a:bodyPr>
          <a:lstStyle/>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soccer player is beaten to the ball by the soccer player</a:t>
            </a:r>
            <a:endParaRPr lang="zh-CN" altLang="en-US" sz="1600" dirty="0">
              <a:latin typeface="Times New Roman" panose="02020603050405020304" pitchFamily="18" charset="0"/>
              <a:cs typeface="Times New Roman" panose="02020603050405020304" pitchFamily="18" charset="0"/>
            </a:endParaRPr>
          </a:p>
        </p:txBody>
      </p:sp>
      <p:sp>
        <p:nvSpPr>
          <p:cNvPr id="12" name="矩形 11"/>
          <p:cNvSpPr/>
          <p:nvPr/>
        </p:nvSpPr>
        <p:spPr>
          <a:xfrm>
            <a:off x="3729629" y="2786835"/>
            <a:ext cx="4724370" cy="400110"/>
          </a:xfrm>
          <a:prstGeom prst="rect">
            <a:avLst/>
          </a:prstGeom>
        </p:spPr>
        <p:txBody>
          <a:bodyPr wrap="none">
            <a:spAutoFit/>
          </a:bodyPr>
          <a:lstStyle/>
          <a:p>
            <a:r>
              <a:rPr lang="en-US" altLang="zh-CN" sz="2000"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rPr>
              <a:t>Memorization Effect Based Data Division</a:t>
            </a:r>
            <a:endParaRPr lang="zh-CN" altLang="en-US" sz="2000" b="1" dirty="0">
              <a:solidFill>
                <a:srgbClr val="FF007A"/>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矩形 15"/>
          <p:cNvSpPr/>
          <p:nvPr/>
        </p:nvSpPr>
        <p:spPr>
          <a:xfrm>
            <a:off x="1985461" y="5312991"/>
            <a:ext cx="1092200" cy="106045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矩形 16"/>
          <p:cNvSpPr/>
          <p:nvPr/>
        </p:nvSpPr>
        <p:spPr>
          <a:xfrm>
            <a:off x="9912673" y="5312990"/>
            <a:ext cx="1092200" cy="106045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矩形 17"/>
          <p:cNvSpPr/>
          <p:nvPr/>
        </p:nvSpPr>
        <p:spPr>
          <a:xfrm>
            <a:off x="10077900" y="5519933"/>
            <a:ext cx="761747" cy="646331"/>
          </a:xfrm>
          <a:prstGeom prst="rect">
            <a:avLst/>
          </a:prstGeom>
        </p:spPr>
        <p:txBody>
          <a:bodyPr wrap="none">
            <a:spAutoFit/>
          </a:bodyPr>
          <a:lstStyle/>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Clean</a:t>
            </a:r>
          </a:p>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Data</a:t>
            </a:r>
            <a:endParaRPr lang="zh-CN" altLang="en-US" dirty="0"/>
          </a:p>
        </p:txBody>
      </p:sp>
      <p:sp>
        <p:nvSpPr>
          <p:cNvPr id="19" name="矩形 18"/>
          <p:cNvSpPr/>
          <p:nvPr/>
        </p:nvSpPr>
        <p:spPr>
          <a:xfrm>
            <a:off x="2163512" y="5520050"/>
            <a:ext cx="736099" cy="646331"/>
          </a:xfrm>
          <a:prstGeom prst="rect">
            <a:avLst/>
          </a:prstGeom>
        </p:spPr>
        <p:txBody>
          <a:bodyPr wrap="none">
            <a:spAutoFit/>
          </a:bodyPr>
          <a:lstStyle/>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Noisy</a:t>
            </a:r>
          </a:p>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Data</a:t>
            </a:r>
            <a:endParaRPr lang="zh-CN" altLang="en-US" dirty="0"/>
          </a:p>
        </p:txBody>
      </p:sp>
      <p:cxnSp>
        <p:nvCxnSpPr>
          <p:cNvPr id="20" name="直接箭头连接符 19">
            <a:extLst>
              <a:ext uri="{FF2B5EF4-FFF2-40B4-BE49-F238E27FC236}">
                <a16:creationId xmlns:a16="http://schemas.microsoft.com/office/drawing/2014/main" id="{B39B7AA9-5B31-49C3-960D-56F1E8A4C53E}"/>
              </a:ext>
            </a:extLst>
          </p:cNvPr>
          <p:cNvCxnSpPr>
            <a:cxnSpLocks/>
          </p:cNvCxnSpPr>
          <p:nvPr/>
        </p:nvCxnSpPr>
        <p:spPr>
          <a:xfrm>
            <a:off x="6280698" y="4131436"/>
            <a:ext cx="1" cy="390618"/>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512392" y="5312990"/>
            <a:ext cx="1539844" cy="1060450"/>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B39B7AA9-5B31-49C3-960D-56F1E8A4C53E}"/>
              </a:ext>
            </a:extLst>
          </p:cNvPr>
          <p:cNvCxnSpPr>
            <a:cxnSpLocks/>
            <a:stCxn id="16" idx="3"/>
            <a:endCxn id="28" idx="1"/>
          </p:cNvCxnSpPr>
          <p:nvPr/>
        </p:nvCxnSpPr>
        <p:spPr>
          <a:xfrm flipV="1">
            <a:off x="3077661" y="5843215"/>
            <a:ext cx="2434731" cy="1"/>
          </a:xfrm>
          <a:prstGeom prst="straightConnector1">
            <a:avLst/>
          </a:prstGeom>
          <a:ln w="28575">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39B7AA9-5B31-49C3-960D-56F1E8A4C53E}"/>
              </a:ext>
            </a:extLst>
          </p:cNvPr>
          <p:cNvCxnSpPr>
            <a:cxnSpLocks/>
            <a:stCxn id="17" idx="1"/>
            <a:endCxn id="28" idx="3"/>
          </p:cNvCxnSpPr>
          <p:nvPr/>
        </p:nvCxnSpPr>
        <p:spPr>
          <a:xfrm flipH="1">
            <a:off x="7052236" y="5843215"/>
            <a:ext cx="2860437" cy="0"/>
          </a:xfrm>
          <a:prstGeom prst="straightConnector1">
            <a:avLst/>
          </a:prstGeom>
          <a:ln w="28575">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03782" y="5381433"/>
            <a:ext cx="1338828" cy="923330"/>
          </a:xfrm>
          <a:prstGeom prst="rect">
            <a:avLst/>
          </a:prstGeom>
        </p:spPr>
        <p:txBody>
          <a:bodyPr wrap="none">
            <a:spAutoFit/>
          </a:bodyPr>
          <a:lstStyle/>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Two</a:t>
            </a:r>
          </a:p>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Component</a:t>
            </a:r>
          </a:p>
          <a:p>
            <a:pPr algn="ctr"/>
            <a:r>
              <a:rPr lang="en-US" altLang="zh-CN"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GMM</a:t>
            </a:r>
            <a:endParaRPr lang="zh-CN" altLang="en-US"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2" name="图片 21"/>
          <p:cNvPicPr>
            <a:picLocks noChangeAspect="1"/>
          </p:cNvPicPr>
          <p:nvPr/>
        </p:nvPicPr>
        <p:blipFill>
          <a:blip r:embed="rId3"/>
          <a:stretch>
            <a:fillRect/>
          </a:stretch>
        </p:blipFill>
        <p:spPr>
          <a:xfrm>
            <a:off x="3734348" y="4549806"/>
            <a:ext cx="5092700" cy="318294"/>
          </a:xfrm>
          <a:prstGeom prst="rect">
            <a:avLst/>
          </a:prstGeom>
        </p:spPr>
      </p:pic>
      <p:cxnSp>
        <p:nvCxnSpPr>
          <p:cNvPr id="24" name="直接箭头连接符 23">
            <a:extLst>
              <a:ext uri="{FF2B5EF4-FFF2-40B4-BE49-F238E27FC236}">
                <a16:creationId xmlns:a16="http://schemas.microsoft.com/office/drawing/2014/main" id="{B39B7AA9-5B31-49C3-960D-56F1E8A4C53E}"/>
              </a:ext>
            </a:extLst>
          </p:cNvPr>
          <p:cNvCxnSpPr>
            <a:cxnSpLocks/>
          </p:cNvCxnSpPr>
          <p:nvPr/>
        </p:nvCxnSpPr>
        <p:spPr>
          <a:xfrm>
            <a:off x="6289327" y="4858330"/>
            <a:ext cx="1" cy="390618"/>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8045998" y="5459661"/>
            <a:ext cx="781050" cy="295275"/>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3893373" y="5468798"/>
                <a:ext cx="711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𝜏</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3893373" y="5468798"/>
                <a:ext cx="711477" cy="276999"/>
              </a:xfrm>
              <a:prstGeom prst="rect">
                <a:avLst/>
              </a:prstGeom>
              <a:blipFill>
                <a:blip r:embed="rId5"/>
                <a:stretch>
                  <a:fillRect l="-3448" r="-3448" b="-173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8462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7623312-4E71-E2A8-718A-98C3D9655B9C}"/>
              </a:ext>
            </a:extLst>
          </p:cNvPr>
          <p:cNvPicPr>
            <a:picLocks noChangeAspect="1"/>
          </p:cNvPicPr>
          <p:nvPr/>
        </p:nvPicPr>
        <p:blipFill>
          <a:blip r:embed="rId2"/>
          <a:stretch>
            <a:fillRect/>
          </a:stretch>
        </p:blipFill>
        <p:spPr>
          <a:xfrm>
            <a:off x="464908" y="2017444"/>
            <a:ext cx="6565062" cy="3809685"/>
          </a:xfrm>
          <a:prstGeom prst="rect">
            <a:avLst/>
          </a:prstGeom>
          <a:scene3d>
            <a:camera prst="orthographicFront"/>
            <a:lightRig rig="threePt" dir="t"/>
          </a:scene3d>
          <a:sp3d extrusionH="50800" prstMaterial="matte">
            <a:bevelT w="50800" h="50800" prst="slope"/>
            <a:bevelB w="50800" h="50800" prst="slope"/>
          </a:sp3d>
        </p:spPr>
      </p:pic>
      <p:sp>
        <p:nvSpPr>
          <p:cNvPr id="3" name="文本占位符 2"/>
          <p:cNvSpPr>
            <a:spLocks noGrp="1"/>
          </p:cNvSpPr>
          <p:nvPr>
            <p:ph type="body" sz="quarter" idx="13"/>
          </p:nvPr>
        </p:nvSpPr>
        <p:spPr/>
        <p:txBody>
          <a:bodyPr/>
          <a:lstStyle/>
          <a:p>
            <a:r>
              <a:rPr lang="en-US" altLang="zh-CN" dirty="0"/>
              <a:t>Method - PC</a:t>
            </a:r>
            <a:r>
              <a:rPr lang="en-US" altLang="zh-CN" baseline="30000" dirty="0"/>
              <a:t>2</a:t>
            </a:r>
            <a:endParaRPr lang="zh-CN" altLang="en-US" baseline="30000" dirty="0"/>
          </a:p>
        </p:txBody>
      </p:sp>
      <p:sp>
        <p:nvSpPr>
          <p:cNvPr id="4" name="文本占位符 3"/>
          <p:cNvSpPr>
            <a:spLocks noGrp="1"/>
          </p:cNvSpPr>
          <p:nvPr>
            <p:ph type="body" sz="quarter" idx="14"/>
          </p:nvPr>
        </p:nvSpPr>
        <p:spPr>
          <a:xfrm>
            <a:off x="7660472" y="2442266"/>
            <a:ext cx="4122423" cy="2401177"/>
          </a:xfrm>
        </p:spPr>
        <p:txBody>
          <a:bodyPr/>
          <a:lstStyle/>
          <a:p>
            <a:pPr marL="0" indent="0" algn="l">
              <a:buNone/>
            </a:pPr>
            <a:r>
              <a:rPr lang="en-US" altLang="zh-CN" dirty="0">
                <a:latin typeface="Times New Roman" panose="02020603050405020304" pitchFamily="18" charset="0"/>
                <a:cs typeface="Times New Roman" panose="02020603050405020304" pitchFamily="18" charset="0"/>
              </a:rPr>
              <a:t>PC</a:t>
            </a:r>
            <a:r>
              <a:rPr lang="en-US" altLang="zh-CN" baseline="30000" dirty="0">
                <a:latin typeface="Times New Roman" panose="02020603050405020304" pitchFamily="18" charset="0"/>
                <a:cs typeface="Times New Roman" panose="02020603050405020304" pitchFamily="18" charset="0"/>
              </a:rPr>
              <a:t>2</a:t>
            </a:r>
            <a:r>
              <a:rPr lang="zh-CN" altLang="en-US" dirty="0"/>
              <a:t>框架可理解为下面三个模块组成的集成解决方案：</a:t>
            </a:r>
            <a:endParaRPr lang="en-US" altLang="zh-CN" dirty="0"/>
          </a:p>
          <a:p>
            <a:pPr marL="342900" indent="-342900" algn="l">
              <a:buFont typeface="Arial" panose="020B0604020202020204" pitchFamily="34" charset="0"/>
              <a:buChar char="•"/>
            </a:pPr>
            <a:r>
              <a:rPr lang="zh-CN" altLang="en-US" dirty="0"/>
              <a:t>伪分类</a:t>
            </a:r>
            <a:endParaRPr lang="en-US" altLang="zh-CN" dirty="0"/>
          </a:p>
          <a:p>
            <a:pPr marL="342900" indent="-342900" algn="l">
              <a:buFont typeface="Arial" panose="020B0604020202020204" pitchFamily="34" charset="0"/>
              <a:buChar char="•"/>
            </a:pPr>
            <a:r>
              <a:rPr lang="zh-CN" altLang="en-US" dirty="0"/>
              <a:t>基于伪分类的伪标签生成</a:t>
            </a:r>
            <a:endParaRPr lang="en-US" altLang="zh-CN" dirty="0"/>
          </a:p>
          <a:p>
            <a:pPr marL="342900" indent="-342900" algn="l">
              <a:buFont typeface="Arial" panose="020B0604020202020204" pitchFamily="34" charset="0"/>
              <a:buChar char="•"/>
            </a:pPr>
            <a:r>
              <a:rPr lang="zh-CN" altLang="en-US" dirty="0"/>
              <a:t>基于预测震荡的对应关系矫正</a:t>
            </a:r>
            <a:endParaRPr lang="en-US" altLang="zh-CN" dirty="0"/>
          </a:p>
          <a:p>
            <a:pPr algn="l"/>
            <a:endParaRPr lang="en-US" altLang="zh-CN" dirty="0">
              <a:solidFill>
                <a:srgbClr val="FF007A"/>
              </a:solidFill>
            </a:endParaRPr>
          </a:p>
        </p:txBody>
      </p:sp>
      <p:sp>
        <p:nvSpPr>
          <p:cNvPr id="2" name="标题 1"/>
          <p:cNvSpPr>
            <a:spLocks noGrp="1"/>
          </p:cNvSpPr>
          <p:nvPr>
            <p:ph type="title"/>
          </p:nvPr>
        </p:nvSpPr>
        <p:spPr/>
        <p:txBody>
          <a:bodyPr/>
          <a:lstStyle/>
          <a:p>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PC2: Pseudo-Classification Based Pseudo-Captioning for Noisy Correspondence Learning in Cross-Modal Retrieval</a:t>
            </a:r>
            <a:endParaRPr lang="zh-CN" altLang="en-US" dirty="0"/>
          </a:p>
        </p:txBody>
      </p:sp>
      <p:sp>
        <p:nvSpPr>
          <p:cNvPr id="10" name="矩形 9"/>
          <p:cNvSpPr/>
          <p:nvPr/>
        </p:nvSpPr>
        <p:spPr>
          <a:xfrm>
            <a:off x="3752849" y="2017444"/>
            <a:ext cx="2419351" cy="26561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AE83AE64-A725-3986-54DE-9524ABE645D5}"/>
              </a:ext>
            </a:extLst>
          </p:cNvPr>
          <p:cNvSpPr/>
          <p:nvPr/>
        </p:nvSpPr>
        <p:spPr>
          <a:xfrm>
            <a:off x="4014392" y="3642855"/>
            <a:ext cx="3015578" cy="2184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B39B7AA9-5B31-49C3-960D-56F1E8A4C53E}"/>
              </a:ext>
            </a:extLst>
          </p:cNvPr>
          <p:cNvCxnSpPr>
            <a:cxnSpLocks/>
            <a:endCxn id="10" idx="3"/>
          </p:cNvCxnSpPr>
          <p:nvPr/>
        </p:nvCxnSpPr>
        <p:spPr>
          <a:xfrm flipH="1" flipV="1">
            <a:off x="6172200" y="3345522"/>
            <a:ext cx="1436370" cy="1009308"/>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39B7AA9-5B31-49C3-960D-56F1E8A4C53E}"/>
              </a:ext>
            </a:extLst>
          </p:cNvPr>
          <p:cNvCxnSpPr>
            <a:cxnSpLocks/>
            <a:endCxn id="33" idx="3"/>
          </p:cNvCxnSpPr>
          <p:nvPr/>
        </p:nvCxnSpPr>
        <p:spPr>
          <a:xfrm flipH="1">
            <a:off x="7029970" y="3810000"/>
            <a:ext cx="578600" cy="924992"/>
          </a:xfrm>
          <a:prstGeom prst="straightConnector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214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3937</TotalTime>
  <Words>1076</Words>
  <Application>Microsoft Macintosh PowerPoint</Application>
  <PresentationFormat>宽屏</PresentationFormat>
  <Paragraphs>104</Paragraphs>
  <Slides>17</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等线</vt:lpstr>
      <vt:lpstr>黑体</vt:lpstr>
      <vt:lpstr>华文楷体</vt:lpstr>
      <vt:lpstr>华文楷体</vt:lpstr>
      <vt:lpstr>Arial</vt:lpstr>
      <vt:lpstr>Cambria Math</vt:lpstr>
      <vt:lpstr>Century</vt:lpstr>
      <vt:lpstr>Engravers MT</vt:lpstr>
      <vt:lpstr>Times New Roman</vt:lpstr>
      <vt:lpstr>Office 主题​​</vt:lpstr>
      <vt:lpstr>PowerPoint 演示文稿</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PC2: Pseudo-Classification Based Pseudo-Captioning for Noisy Correspondence Learning in Cross-Modal Retrieval</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岳 段</cp:lastModifiedBy>
  <cp:revision>339</cp:revision>
  <dcterms:created xsi:type="dcterms:W3CDTF">2024-03-18T02:44:27Z</dcterms:created>
  <dcterms:modified xsi:type="dcterms:W3CDTF">2024-11-25T12:25:42Z</dcterms:modified>
</cp:coreProperties>
</file>